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7" r:id="rId1"/>
  </p:sldMasterIdLst>
  <p:notesMasterIdLst>
    <p:notesMasterId r:id="rId23"/>
  </p:notesMasterIdLst>
  <p:sldIdLst>
    <p:sldId id="256" r:id="rId2"/>
    <p:sldId id="288" r:id="rId3"/>
    <p:sldId id="285" r:id="rId4"/>
    <p:sldId id="286" r:id="rId5"/>
    <p:sldId id="287" r:id="rId6"/>
    <p:sldId id="258" r:id="rId7"/>
    <p:sldId id="257" r:id="rId8"/>
    <p:sldId id="271" r:id="rId9"/>
    <p:sldId id="269" r:id="rId10"/>
    <p:sldId id="270" r:id="rId11"/>
    <p:sldId id="289" r:id="rId12"/>
    <p:sldId id="259" r:id="rId13"/>
    <p:sldId id="266" r:id="rId14"/>
    <p:sldId id="291" r:id="rId15"/>
    <p:sldId id="290" r:id="rId16"/>
    <p:sldId id="292" r:id="rId17"/>
    <p:sldId id="294" r:id="rId18"/>
    <p:sldId id="295" r:id="rId19"/>
    <p:sldId id="296" r:id="rId20"/>
    <p:sldId id="297" r:id="rId21"/>
    <p:sldId id="264"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CE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9521" autoAdjust="0"/>
  </p:normalViewPr>
  <p:slideViewPr>
    <p:cSldViewPr snapToGrid="0">
      <p:cViewPr varScale="1">
        <p:scale>
          <a:sx n="90" d="100"/>
          <a:sy n="90" d="100"/>
        </p:scale>
        <p:origin x="1392"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6AE4870-7DBA-48F8-8D74-45132B792597}" type="datetimeFigureOut">
              <a:rPr lang="en-US" smtClean="0"/>
              <a:t>3/29/2024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5CE36D-C926-46E6-84F6-40AC67A3EEFE}" type="slidenum">
              <a:rPr lang="en-US" smtClean="0"/>
              <a:t>‹#›</a:t>
            </a:fld>
            <a:endParaRPr lang="en-US"/>
          </a:p>
        </p:txBody>
      </p:sp>
    </p:spTree>
    <p:extLst>
      <p:ext uri="{BB962C8B-B14F-4D97-AF65-F5344CB8AC3E}">
        <p14:creationId xmlns:p14="http://schemas.microsoft.com/office/powerpoint/2010/main" val="26222641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UI-driven functional tests are run on an actual browser and mimic the user actions in the application. These tests give us feedback on the</a:t>
            </a:r>
          </a:p>
          <a:p>
            <a:r>
              <a:rPr lang="en-US" dirty="0"/>
              <a:t>integration between multiple components, such as services, the UI, and the DB. These macro-level tests should focus on validating all</a:t>
            </a:r>
          </a:p>
          <a:p>
            <a:r>
              <a:rPr lang="en-US" dirty="0"/>
              <a:t>the critical user flows. One example of a critical user flow in the ecommerce application is searching for a product, adding the</a:t>
            </a:r>
          </a:p>
          <a:p>
            <a:r>
              <a:rPr lang="en-US" dirty="0"/>
              <a:t>product to the cart, paying for the product, and getting an order confirmation. This can be added as a UI functional test. When writing</a:t>
            </a:r>
          </a:p>
          <a:p>
            <a:r>
              <a:rPr lang="en-US" dirty="0"/>
              <a:t>such tests, avoid validating the same details covered as part of the lower-level micro tests again, as this will be redundant and increase</a:t>
            </a:r>
          </a:p>
          <a:p>
            <a:r>
              <a:rPr lang="en-US" dirty="0"/>
              <a:t>their execution time. For instance, verifying the order totals for different combinations of item prices should be covered by unit tests</a:t>
            </a:r>
          </a:p>
          <a:p>
            <a:r>
              <a:rPr lang="en-US" dirty="0"/>
              <a:t>and needn’t be validated again as part of a UI functional test. UI functional tests are usually kept apart from the application code</a:t>
            </a:r>
          </a:p>
          <a:p>
            <a:r>
              <a:rPr lang="en-US" dirty="0"/>
              <a:t>as a separate code base. They mainly come under the tester’s purview, although they may be jointly owned with developers. These</a:t>
            </a:r>
          </a:p>
          <a:p>
            <a:r>
              <a:rPr lang="en-US" dirty="0"/>
              <a:t>tests take longer to run and tend to be brittle, as they depend on the entire application stack’s behavior, including the infrastructure,</a:t>
            </a:r>
          </a:p>
          <a:p>
            <a:r>
              <a:rPr lang="en-US" dirty="0"/>
              <a:t>network, and so on, being stable. Additionally, they require considerable maintenance effort compared to other types of tests as</a:t>
            </a:r>
          </a:p>
          <a:p>
            <a:r>
              <a:rPr lang="en-US" dirty="0"/>
              <a:t>failures could happen anywhere across the entire application—for example, a change in an element ID, a delay in page load, or</a:t>
            </a:r>
          </a:p>
          <a:p>
            <a:r>
              <a:rPr lang="en-US" dirty="0"/>
              <a:t>unavailability of services due to environment issues. Tools like Selenium and Cypress are popularly adopted to write</a:t>
            </a:r>
          </a:p>
          <a:p>
            <a:r>
              <a:rPr lang="en-US" dirty="0"/>
              <a:t>automated UI tests. You’ll find exercises for both of them later in the chapter.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Resource: Full Stack Testing book (chapter 3)</a:t>
            </a:r>
          </a:p>
          <a:p>
            <a:endParaRPr lang="en-US" dirty="0"/>
          </a:p>
        </p:txBody>
      </p:sp>
      <p:sp>
        <p:nvSpPr>
          <p:cNvPr id="4" name="Slide Number Placeholder 3"/>
          <p:cNvSpPr>
            <a:spLocks noGrp="1"/>
          </p:cNvSpPr>
          <p:nvPr>
            <p:ph type="sldNum" sz="quarter" idx="5"/>
          </p:nvPr>
        </p:nvSpPr>
        <p:spPr/>
        <p:txBody>
          <a:bodyPr/>
          <a:lstStyle/>
          <a:p>
            <a:fld id="{225CE36D-C926-46E6-84F6-40AC67A3EEFE}" type="slidenum">
              <a:rPr lang="en-US" smtClean="0"/>
              <a:t>2</a:t>
            </a:fld>
            <a:endParaRPr lang="en-US" dirty="0"/>
          </a:p>
        </p:txBody>
      </p:sp>
    </p:spTree>
    <p:extLst>
      <p:ext uri="{BB962C8B-B14F-4D97-AF65-F5344CB8AC3E}">
        <p14:creationId xmlns:p14="http://schemas.microsoft.com/office/powerpoint/2010/main" val="33180396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5CE36D-C926-46E6-84F6-40AC67A3EEFE}" type="slidenum">
              <a:rPr lang="en-US" smtClean="0"/>
              <a:t>18</a:t>
            </a:fld>
            <a:endParaRPr lang="en-US"/>
          </a:p>
        </p:txBody>
      </p:sp>
    </p:spTree>
    <p:extLst>
      <p:ext uri="{BB962C8B-B14F-4D97-AF65-F5344CB8AC3E}">
        <p14:creationId xmlns:p14="http://schemas.microsoft.com/office/powerpoint/2010/main" val="13714046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5CE36D-C926-46E6-84F6-40AC67A3EEFE}" type="slidenum">
              <a:rPr lang="en-US" smtClean="0"/>
              <a:t>19</a:t>
            </a:fld>
            <a:endParaRPr lang="en-US"/>
          </a:p>
        </p:txBody>
      </p:sp>
    </p:spTree>
    <p:extLst>
      <p:ext uri="{BB962C8B-B14F-4D97-AF65-F5344CB8AC3E}">
        <p14:creationId xmlns:p14="http://schemas.microsoft.com/office/powerpoint/2010/main" val="21795495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5CE36D-C926-46E6-84F6-40AC67A3EEFE}" type="slidenum">
              <a:rPr lang="en-US" smtClean="0"/>
              <a:t>20</a:t>
            </a:fld>
            <a:endParaRPr lang="en-US"/>
          </a:p>
        </p:txBody>
      </p:sp>
    </p:spTree>
    <p:extLst>
      <p:ext uri="{BB962C8B-B14F-4D97-AF65-F5344CB8AC3E}">
        <p14:creationId xmlns:p14="http://schemas.microsoft.com/office/powerpoint/2010/main" val="30630245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5CE36D-C926-46E6-84F6-40AC67A3EEFE}" type="slidenum">
              <a:rPr lang="en-US" smtClean="0"/>
              <a:t>21</a:t>
            </a:fld>
            <a:endParaRPr lang="en-US"/>
          </a:p>
        </p:txBody>
      </p:sp>
    </p:spTree>
    <p:extLst>
      <p:ext uri="{BB962C8B-B14F-4D97-AF65-F5344CB8AC3E}">
        <p14:creationId xmlns:p14="http://schemas.microsoft.com/office/powerpoint/2010/main" val="36597068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end-to-end tests should validate the entire breadth of your domain workflow, including downstream systems. In the ecommerce application, after an order is placed on the website, the downstream systems (such as the warehouse management system, third-party shipping partner services, and so on) actually</a:t>
            </a:r>
          </a:p>
          <a:p>
            <a:r>
              <a:rPr lang="en-US" dirty="0"/>
              <a:t>fulfill the order. This end-to-end domain flow needs to be tested for proper integration. Depending on the application context, the UI functional tests often</a:t>
            </a:r>
          </a:p>
          <a:p>
            <a:r>
              <a:rPr lang="en-US" dirty="0"/>
              <a:t>tend to become end-to-end tests. If not, create separate end-to-end tests using a combination of UI, service, and DB testing tools to cover the entire integration flow. Obviously, these tests take the longest time to run and require more care in maintaining, as they need a stable environment and test data setup across various systems. The intent of these tests is to determine whether all the components are integrated properly end to end, and not to test the</a:t>
            </a:r>
          </a:p>
          <a:p>
            <a:r>
              <a:rPr lang="en-US" dirty="0"/>
              <a:t>components’ functionalities. So, you can just have a few tests that will activate all your components.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Resource: Full Stack Testing book (chapter 3)</a:t>
            </a:r>
          </a:p>
          <a:p>
            <a:endParaRPr lang="en-US" dirty="0"/>
          </a:p>
          <a:p>
            <a:endParaRPr lang="en-US" dirty="0"/>
          </a:p>
        </p:txBody>
      </p:sp>
      <p:sp>
        <p:nvSpPr>
          <p:cNvPr id="4" name="Slide Number Placeholder 3"/>
          <p:cNvSpPr>
            <a:spLocks noGrp="1"/>
          </p:cNvSpPr>
          <p:nvPr>
            <p:ph type="sldNum" sz="quarter" idx="5"/>
          </p:nvPr>
        </p:nvSpPr>
        <p:spPr/>
        <p:txBody>
          <a:bodyPr/>
          <a:lstStyle/>
          <a:p>
            <a:fld id="{225CE36D-C926-46E6-84F6-40AC67A3EEFE}" type="slidenum">
              <a:rPr lang="en-US" smtClean="0"/>
              <a:t>3</a:t>
            </a:fld>
            <a:endParaRPr lang="en-US" dirty="0"/>
          </a:p>
        </p:txBody>
      </p:sp>
    </p:spTree>
    <p:extLst>
      <p:ext uri="{BB962C8B-B14F-4D97-AF65-F5344CB8AC3E}">
        <p14:creationId xmlns:p14="http://schemas.microsoft.com/office/powerpoint/2010/main" val="20138086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Resource: Full Stack Testing book (chapter 3)</a:t>
            </a:r>
          </a:p>
        </p:txBody>
      </p:sp>
      <p:sp>
        <p:nvSpPr>
          <p:cNvPr id="4" name="Slide Number Placeholder 3"/>
          <p:cNvSpPr>
            <a:spLocks noGrp="1"/>
          </p:cNvSpPr>
          <p:nvPr>
            <p:ph type="sldNum" sz="quarter" idx="5"/>
          </p:nvPr>
        </p:nvSpPr>
        <p:spPr/>
        <p:txBody>
          <a:bodyPr/>
          <a:lstStyle/>
          <a:p>
            <a:fld id="{225CE36D-C926-46E6-84F6-40AC67A3EEFE}" type="slidenum">
              <a:rPr lang="en-US" smtClean="0"/>
              <a:t>4</a:t>
            </a:fld>
            <a:endParaRPr lang="en-US" dirty="0"/>
          </a:p>
        </p:txBody>
      </p:sp>
    </p:spTree>
    <p:extLst>
      <p:ext uri="{BB962C8B-B14F-4D97-AF65-F5344CB8AC3E}">
        <p14:creationId xmlns:p14="http://schemas.microsoft.com/office/powerpoint/2010/main" val="13796830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noProof="1"/>
              <a:t>Mike Cohn crystallized this nicely with a visual cue in his 2009 book Succeeding with Agile (Addison-Wesley Professional) as the test pyramid concept. The test pyramid recommends having a broad bucket of micro-level tests and gradually reducing the number of macro-level tests as their scope increases. For example, if you have 10x unit and integration tests, you should have 5x service tests and only x UI-driven tests. If you layer these one on top of another, with the unit tests at the bottom, they form a pyramid. The obvious reason for such a recommendation is that as the scope of the tests increases, they take more time to run and cost more to write and maintain</a:t>
            </a:r>
          </a:p>
          <a:p>
            <a:pPr marL="171450" indent="-171450">
              <a:buFont typeface="Arial" panose="020B0604020202020204" pitchFamily="34" charset="0"/>
              <a:buChar char="•"/>
            </a:pPr>
            <a:endParaRPr lang="en-US" noProof="1"/>
          </a:p>
          <a:p>
            <a:pPr marL="171450" indent="-171450">
              <a:buFont typeface="Arial" panose="020B0604020202020204" pitchFamily="34" charset="0"/>
              <a:buChar char="•"/>
            </a:pPr>
            <a:r>
              <a:rPr lang="en-US" noProof="1"/>
              <a:t>a few E2E tests will activate all your components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Although the test pyramid can be thought of as the ideal to pursue, there may be situations where it is not possible to achieve a true pyramid shape. This can be due to practical pitfalls, such as lack of a fully deployed test environment to support end-to-end tests, or lack of tools to automate certain kinds of functionalities (such as barcode scanning), or, bluntly, lack of skills. In such cases, the team should be mindful of the trade-offs they are making and choose the quantity and types of tests in such a way that they can still achieve the goal of getting fast feedback, despite these constraints.</a:t>
            </a:r>
          </a:p>
          <a:p>
            <a:pPr marL="17145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Resource: Full Stack Testing book (chapter 3)</a:t>
            </a: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225CE36D-C926-46E6-84F6-40AC67A3EEFE}" type="slidenum">
              <a:rPr lang="en-US" smtClean="0"/>
              <a:t>5</a:t>
            </a:fld>
            <a:endParaRPr lang="en-US" dirty="0"/>
          </a:p>
        </p:txBody>
      </p:sp>
    </p:spTree>
    <p:extLst>
      <p:ext uri="{BB962C8B-B14F-4D97-AF65-F5344CB8AC3E}">
        <p14:creationId xmlns:p14="http://schemas.microsoft.com/office/powerpoint/2010/main" val="2043263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story starts in 2004 at </a:t>
            </a:r>
            <a:r>
              <a:rPr lang="en-US" dirty="0" err="1"/>
              <a:t>ThoughtWorks</a:t>
            </a:r>
            <a:r>
              <a:rPr lang="en-US" dirty="0"/>
              <a:t> in Chicago, with Jason Huggins building the Core mode as "</a:t>
            </a:r>
            <a:r>
              <a:rPr lang="en-US" dirty="0" err="1"/>
              <a:t>JavaScriptTestRunner</a:t>
            </a:r>
            <a:r>
              <a:rPr lang="en-US" dirty="0"/>
              <a:t>" for the testing of an internal Time and Expenses application (Python, </a:t>
            </a:r>
            <a:r>
              <a:rPr lang="en-US" dirty="0" err="1"/>
              <a:t>Plone</a:t>
            </a:r>
            <a:r>
              <a:rPr lang="en-US" dirty="0"/>
              <a:t>). Automatic testing of any applications is core to </a:t>
            </a:r>
            <a:r>
              <a:rPr lang="en-US" dirty="0" err="1"/>
              <a:t>ThoughtWork's</a:t>
            </a:r>
            <a:r>
              <a:rPr lang="en-US" dirty="0"/>
              <a:t> style, given the Agile leanings of this consultancy. He has help from Paul Gross and Jie Tina Wang. For them, this was a day job. Soon after in 2004 fellow </a:t>
            </a:r>
            <a:r>
              <a:rPr lang="en-US" dirty="0" err="1"/>
              <a:t>ThoughtWorker</a:t>
            </a:r>
            <a:r>
              <a:rPr lang="en-US" dirty="0"/>
              <a:t> Paul </a:t>
            </a:r>
            <a:r>
              <a:rPr lang="en-US" dirty="0" err="1"/>
              <a:t>Hammant</a:t>
            </a:r>
            <a:r>
              <a:rPr lang="en-US" dirty="0"/>
              <a:t> saw the demo, and started discussions about the open sourcing of Selenium</a:t>
            </a:r>
          </a:p>
          <a:p>
            <a:endParaRPr lang="en-US" dirty="0"/>
          </a:p>
        </p:txBody>
      </p:sp>
      <p:sp>
        <p:nvSpPr>
          <p:cNvPr id="4" name="Slide Number Placeholder 3"/>
          <p:cNvSpPr>
            <a:spLocks noGrp="1"/>
          </p:cNvSpPr>
          <p:nvPr>
            <p:ph type="sldNum" sz="quarter" idx="5"/>
          </p:nvPr>
        </p:nvSpPr>
        <p:spPr/>
        <p:txBody>
          <a:bodyPr/>
          <a:lstStyle/>
          <a:p>
            <a:fld id="{225CE36D-C926-46E6-84F6-40AC67A3EEFE}" type="slidenum">
              <a:rPr lang="en-US" smtClean="0"/>
              <a:t>7</a:t>
            </a:fld>
            <a:endParaRPr lang="en-US"/>
          </a:p>
        </p:txBody>
      </p:sp>
    </p:spTree>
    <p:extLst>
      <p:ext uri="{BB962C8B-B14F-4D97-AF65-F5344CB8AC3E}">
        <p14:creationId xmlns:p14="http://schemas.microsoft.com/office/powerpoint/2010/main" val="3893266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5CE36D-C926-46E6-84F6-40AC67A3EEFE}" type="slidenum">
              <a:rPr lang="en-US" smtClean="0"/>
              <a:t>10</a:t>
            </a:fld>
            <a:endParaRPr lang="en-US" dirty="0"/>
          </a:p>
        </p:txBody>
      </p:sp>
    </p:spTree>
    <p:extLst>
      <p:ext uri="{BB962C8B-B14F-4D97-AF65-F5344CB8AC3E}">
        <p14:creationId xmlns:p14="http://schemas.microsoft.com/office/powerpoint/2010/main" val="4374734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5CE36D-C926-46E6-84F6-40AC67A3EEFE}" type="slidenum">
              <a:rPr lang="en-US" smtClean="0"/>
              <a:t>13</a:t>
            </a:fld>
            <a:endParaRPr lang="en-US"/>
          </a:p>
        </p:txBody>
      </p:sp>
    </p:spTree>
    <p:extLst>
      <p:ext uri="{BB962C8B-B14F-4D97-AF65-F5344CB8AC3E}">
        <p14:creationId xmlns:p14="http://schemas.microsoft.com/office/powerpoint/2010/main" val="3205756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5CE36D-C926-46E6-84F6-40AC67A3EEFE}" type="slidenum">
              <a:rPr lang="en-US" smtClean="0"/>
              <a:t>14</a:t>
            </a:fld>
            <a:endParaRPr lang="en-US"/>
          </a:p>
        </p:txBody>
      </p:sp>
    </p:spTree>
    <p:extLst>
      <p:ext uri="{BB962C8B-B14F-4D97-AF65-F5344CB8AC3E}">
        <p14:creationId xmlns:p14="http://schemas.microsoft.com/office/powerpoint/2010/main" val="1056735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5CE36D-C926-46E6-84F6-40AC67A3EEFE}" type="slidenum">
              <a:rPr lang="en-US" smtClean="0"/>
              <a:t>16</a:t>
            </a:fld>
            <a:endParaRPr lang="en-US"/>
          </a:p>
        </p:txBody>
      </p:sp>
    </p:spTree>
    <p:extLst>
      <p:ext uri="{BB962C8B-B14F-4D97-AF65-F5344CB8AC3E}">
        <p14:creationId xmlns:p14="http://schemas.microsoft.com/office/powerpoint/2010/main" val="40878284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85D3AF6-0BF1-4A82-821B-1432438DFCBD}" type="datetimeFigureOut">
              <a:rPr lang="en-US" smtClean="0"/>
              <a:t>3/29/2024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D83546-EB07-41DA-A35B-CFA143787FE8}"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6975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5D3AF6-0BF1-4A82-821B-1432438DFCBD}" type="datetimeFigureOut">
              <a:rPr lang="en-US" smtClean="0"/>
              <a:t>3/29/2024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D83546-EB07-41DA-A35B-CFA143787FE8}" type="slidenum">
              <a:rPr lang="en-US" smtClean="0"/>
              <a:t>‹#›</a:t>
            </a:fld>
            <a:endParaRPr lang="en-US"/>
          </a:p>
        </p:txBody>
      </p:sp>
    </p:spTree>
    <p:extLst>
      <p:ext uri="{BB962C8B-B14F-4D97-AF65-F5344CB8AC3E}">
        <p14:creationId xmlns:p14="http://schemas.microsoft.com/office/powerpoint/2010/main" val="3534954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5D3AF6-0BF1-4A82-821B-1432438DFCBD}" type="datetimeFigureOut">
              <a:rPr lang="en-US" smtClean="0"/>
              <a:t>3/29/2024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D83546-EB07-41DA-A35B-CFA143787FE8}" type="slidenum">
              <a:rPr lang="en-US" smtClean="0"/>
              <a:t>‹#›</a:t>
            </a:fld>
            <a:endParaRPr lang="en-US"/>
          </a:p>
        </p:txBody>
      </p:sp>
    </p:spTree>
    <p:extLst>
      <p:ext uri="{BB962C8B-B14F-4D97-AF65-F5344CB8AC3E}">
        <p14:creationId xmlns:p14="http://schemas.microsoft.com/office/powerpoint/2010/main" val="30385766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5D3AF6-0BF1-4A82-821B-1432438DFCBD}" type="datetimeFigureOut">
              <a:rPr lang="en-US" smtClean="0"/>
              <a:t>3/29/2024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D83546-EB07-41DA-A35B-CFA143787FE8}" type="slidenum">
              <a:rPr lang="en-US" smtClean="0"/>
              <a:t>‹#›</a:t>
            </a:fld>
            <a:endParaRPr lang="en-US"/>
          </a:p>
        </p:txBody>
      </p:sp>
    </p:spTree>
    <p:extLst>
      <p:ext uri="{BB962C8B-B14F-4D97-AF65-F5344CB8AC3E}">
        <p14:creationId xmlns:p14="http://schemas.microsoft.com/office/powerpoint/2010/main" val="4818252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5D3AF6-0BF1-4A82-821B-1432438DFCBD}" type="datetimeFigureOut">
              <a:rPr lang="en-US" smtClean="0"/>
              <a:t>3/29/2024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D83546-EB07-41DA-A35B-CFA143787FE8}"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521111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85D3AF6-0BF1-4A82-821B-1432438DFCBD}" type="datetimeFigureOut">
              <a:rPr lang="en-US" smtClean="0"/>
              <a:t>3/29/2024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D83546-EB07-41DA-A35B-CFA143787FE8}" type="slidenum">
              <a:rPr lang="en-US" smtClean="0"/>
              <a:t>‹#›</a:t>
            </a:fld>
            <a:endParaRPr lang="en-US"/>
          </a:p>
        </p:txBody>
      </p:sp>
    </p:spTree>
    <p:extLst>
      <p:ext uri="{BB962C8B-B14F-4D97-AF65-F5344CB8AC3E}">
        <p14:creationId xmlns:p14="http://schemas.microsoft.com/office/powerpoint/2010/main" val="42339033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85D3AF6-0BF1-4A82-821B-1432438DFCBD}" type="datetimeFigureOut">
              <a:rPr lang="en-US" smtClean="0"/>
              <a:t>3/29/2024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D83546-EB07-41DA-A35B-CFA143787FE8}" type="slidenum">
              <a:rPr lang="en-US" smtClean="0"/>
              <a:t>‹#›</a:t>
            </a:fld>
            <a:endParaRPr lang="en-US"/>
          </a:p>
        </p:txBody>
      </p:sp>
    </p:spTree>
    <p:extLst>
      <p:ext uri="{BB962C8B-B14F-4D97-AF65-F5344CB8AC3E}">
        <p14:creationId xmlns:p14="http://schemas.microsoft.com/office/powerpoint/2010/main" val="8741238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85D3AF6-0BF1-4A82-821B-1432438DFCBD}" type="datetimeFigureOut">
              <a:rPr lang="en-US" smtClean="0"/>
              <a:t>3/29/2024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D83546-EB07-41DA-A35B-CFA143787FE8}" type="slidenum">
              <a:rPr lang="en-US" smtClean="0"/>
              <a:t>‹#›</a:t>
            </a:fld>
            <a:endParaRPr lang="en-US"/>
          </a:p>
        </p:txBody>
      </p:sp>
    </p:spTree>
    <p:extLst>
      <p:ext uri="{BB962C8B-B14F-4D97-AF65-F5344CB8AC3E}">
        <p14:creationId xmlns:p14="http://schemas.microsoft.com/office/powerpoint/2010/main" val="40193458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B85D3AF6-0BF1-4A82-821B-1432438DFCBD}" type="datetimeFigureOut">
              <a:rPr lang="en-US" smtClean="0"/>
              <a:t>3/29/2024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B6D83546-EB07-41DA-A35B-CFA143787FE8}" type="slidenum">
              <a:rPr lang="en-US" smtClean="0"/>
              <a:t>‹#›</a:t>
            </a:fld>
            <a:endParaRPr lang="en-US"/>
          </a:p>
        </p:txBody>
      </p:sp>
    </p:spTree>
    <p:extLst>
      <p:ext uri="{BB962C8B-B14F-4D97-AF65-F5344CB8AC3E}">
        <p14:creationId xmlns:p14="http://schemas.microsoft.com/office/powerpoint/2010/main" val="34918834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B85D3AF6-0BF1-4A82-821B-1432438DFCBD}" type="datetimeFigureOut">
              <a:rPr lang="en-US" smtClean="0"/>
              <a:t>3/29/2024</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B6D83546-EB07-41DA-A35B-CFA143787FE8}" type="slidenum">
              <a:rPr lang="en-US" smtClean="0"/>
              <a:t>‹#›</a:t>
            </a:fld>
            <a:endParaRPr lang="en-US"/>
          </a:p>
        </p:txBody>
      </p:sp>
    </p:spTree>
    <p:extLst>
      <p:ext uri="{BB962C8B-B14F-4D97-AF65-F5344CB8AC3E}">
        <p14:creationId xmlns:p14="http://schemas.microsoft.com/office/powerpoint/2010/main" val="35922745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85D3AF6-0BF1-4A82-821B-1432438DFCBD}" type="datetimeFigureOut">
              <a:rPr lang="en-US" smtClean="0"/>
              <a:t>3/29/2024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D83546-EB07-41DA-A35B-CFA143787FE8}" type="slidenum">
              <a:rPr lang="en-US" smtClean="0"/>
              <a:t>‹#›</a:t>
            </a:fld>
            <a:endParaRPr lang="en-US"/>
          </a:p>
        </p:txBody>
      </p:sp>
    </p:spTree>
    <p:extLst>
      <p:ext uri="{BB962C8B-B14F-4D97-AF65-F5344CB8AC3E}">
        <p14:creationId xmlns:p14="http://schemas.microsoft.com/office/powerpoint/2010/main" val="27251274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B85D3AF6-0BF1-4A82-821B-1432438DFCBD}" type="datetimeFigureOut">
              <a:rPr lang="en-US" smtClean="0"/>
              <a:t>3/29/2024</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B6D83546-EB07-41DA-A35B-CFA143787FE8}"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5243967"/>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5.png"/></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46468-24ED-E539-0D9E-2A5AFFC49936}"/>
              </a:ext>
            </a:extLst>
          </p:cNvPr>
          <p:cNvSpPr>
            <a:spLocks noGrp="1"/>
          </p:cNvSpPr>
          <p:nvPr>
            <p:ph type="ctrTitle"/>
          </p:nvPr>
        </p:nvSpPr>
        <p:spPr/>
        <p:txBody>
          <a:bodyPr/>
          <a:lstStyle/>
          <a:p>
            <a:pPr algn="ctr"/>
            <a:r>
              <a:rPr lang="en-US" sz="8000" b="1" dirty="0"/>
              <a:t>GUI Testing</a:t>
            </a:r>
            <a:endParaRPr lang="en-US" dirty="0"/>
          </a:p>
        </p:txBody>
      </p:sp>
      <p:sp>
        <p:nvSpPr>
          <p:cNvPr id="3" name="Subtitle 2">
            <a:extLst>
              <a:ext uri="{FF2B5EF4-FFF2-40B4-BE49-F238E27FC236}">
                <a16:creationId xmlns:a16="http://schemas.microsoft.com/office/drawing/2014/main" id="{36B224FA-41F2-A36A-6DF3-977FCE941FAF}"/>
              </a:ext>
            </a:extLst>
          </p:cNvPr>
          <p:cNvSpPr>
            <a:spLocks noGrp="1"/>
          </p:cNvSpPr>
          <p:nvPr>
            <p:ph type="subTitle" idx="1"/>
          </p:nvPr>
        </p:nvSpPr>
        <p:spPr/>
        <p:txBody>
          <a:bodyPr/>
          <a:lstStyle/>
          <a:p>
            <a:r>
              <a:rPr lang="en-US" dirty="0"/>
              <a:t>  </a:t>
            </a:r>
          </a:p>
        </p:txBody>
      </p:sp>
    </p:spTree>
    <p:extLst>
      <p:ext uri="{BB962C8B-B14F-4D97-AF65-F5344CB8AC3E}">
        <p14:creationId xmlns:p14="http://schemas.microsoft.com/office/powerpoint/2010/main" val="3556189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5647177-4A74-8E0A-E445-14368F710B98}"/>
              </a:ext>
            </a:extLst>
          </p:cNvPr>
          <p:cNvPicPr>
            <a:picLocks noChangeAspect="1"/>
          </p:cNvPicPr>
          <p:nvPr/>
        </p:nvPicPr>
        <p:blipFill rotWithShape="1">
          <a:blip r:embed="rId3"/>
          <a:srcRect b="18481"/>
          <a:stretch/>
        </p:blipFill>
        <p:spPr>
          <a:xfrm>
            <a:off x="829235" y="443752"/>
            <a:ext cx="10533530" cy="4830101"/>
          </a:xfrm>
          <a:prstGeom prst="rect">
            <a:avLst/>
          </a:prstGeom>
        </p:spPr>
      </p:pic>
      <p:sp>
        <p:nvSpPr>
          <p:cNvPr id="6" name="Rectangle 5">
            <a:extLst>
              <a:ext uri="{FF2B5EF4-FFF2-40B4-BE49-F238E27FC236}">
                <a16:creationId xmlns:a16="http://schemas.microsoft.com/office/drawing/2014/main" id="{F97A0613-E5DE-F973-81BD-9029712C3345}"/>
              </a:ext>
            </a:extLst>
          </p:cNvPr>
          <p:cNvSpPr/>
          <p:nvPr/>
        </p:nvSpPr>
        <p:spPr>
          <a:xfrm>
            <a:off x="5728447" y="2070846"/>
            <a:ext cx="1627094" cy="2931460"/>
          </a:xfrm>
          <a:prstGeom prst="rect">
            <a:avLst/>
          </a:prstGeom>
          <a:solidFill>
            <a:srgbClr val="1ACEE6">
              <a:alpha val="1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306840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48C7693-FD4F-8F7E-0AB1-D1DA52FA7E0F}"/>
              </a:ext>
            </a:extLst>
          </p:cNvPr>
          <p:cNvSpPr txBox="1">
            <a:spLocks/>
          </p:cNvSpPr>
          <p:nvPr/>
        </p:nvSpPr>
        <p:spPr>
          <a:xfrm>
            <a:off x="1351429" y="2028476"/>
            <a:ext cx="9500347" cy="3646183"/>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dirty="0"/>
              <a:t>Selenium </a:t>
            </a:r>
            <a:r>
              <a:rPr lang="en-US" b="0" i="0" dirty="0">
                <a:solidFill>
                  <a:srgbClr val="1F1F1F"/>
                </a:solidFill>
                <a:effectLst/>
                <a:latin typeface="Google Sans"/>
              </a:rPr>
              <a:t>integrated development environment</a:t>
            </a:r>
            <a:r>
              <a:rPr lang="en-US" dirty="0"/>
              <a:t> (IDE)</a:t>
            </a:r>
          </a:p>
          <a:p>
            <a:pPr algn="just"/>
            <a:r>
              <a:rPr lang="en-US" dirty="0"/>
              <a:t>Selenium remote control (RC)</a:t>
            </a:r>
          </a:p>
          <a:p>
            <a:pPr algn="just"/>
            <a:r>
              <a:rPr lang="en-US" noProof="1"/>
              <a:t>Webdriver</a:t>
            </a:r>
          </a:p>
          <a:p>
            <a:pPr algn="just"/>
            <a:r>
              <a:rPr lang="en-US" dirty="0"/>
              <a:t>Selenium Grid</a:t>
            </a:r>
          </a:p>
          <a:p>
            <a:pPr marL="0" indent="0" algn="just">
              <a:buNone/>
            </a:pPr>
            <a:endParaRPr lang="fa-IR" noProof="1"/>
          </a:p>
        </p:txBody>
      </p:sp>
      <p:sp>
        <p:nvSpPr>
          <p:cNvPr id="4" name="Title 1">
            <a:extLst>
              <a:ext uri="{FF2B5EF4-FFF2-40B4-BE49-F238E27FC236}">
                <a16:creationId xmlns:a16="http://schemas.microsoft.com/office/drawing/2014/main" id="{F843DF33-78A0-0E06-B851-614ED35E0200}"/>
              </a:ext>
            </a:extLst>
          </p:cNvPr>
          <p:cNvSpPr txBox="1">
            <a:spLocks/>
          </p:cNvSpPr>
          <p:nvPr/>
        </p:nvSpPr>
        <p:spPr>
          <a:xfrm>
            <a:off x="3294530" y="478186"/>
            <a:ext cx="6293223" cy="222264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Selenium Components</a:t>
            </a:r>
          </a:p>
        </p:txBody>
      </p:sp>
    </p:spTree>
    <p:extLst>
      <p:ext uri="{BB962C8B-B14F-4D97-AF65-F5344CB8AC3E}">
        <p14:creationId xmlns:p14="http://schemas.microsoft.com/office/powerpoint/2010/main" val="14541035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48C7693-FD4F-8F7E-0AB1-D1DA52FA7E0F}"/>
              </a:ext>
            </a:extLst>
          </p:cNvPr>
          <p:cNvSpPr txBox="1">
            <a:spLocks/>
          </p:cNvSpPr>
          <p:nvPr/>
        </p:nvSpPr>
        <p:spPr>
          <a:xfrm>
            <a:off x="1351429" y="2028476"/>
            <a:ext cx="9500347" cy="3646183"/>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dirty="0"/>
              <a:t>Only Firefox extension.</a:t>
            </a:r>
          </a:p>
          <a:p>
            <a:pPr algn="just"/>
            <a:r>
              <a:rPr lang="en-US" dirty="0"/>
              <a:t>Easy record and replay.</a:t>
            </a:r>
          </a:p>
          <a:p>
            <a:pPr algn="just"/>
            <a:r>
              <a:rPr lang="en-US" noProof="1"/>
              <a:t>Debug and set breakpoints.</a:t>
            </a:r>
          </a:p>
          <a:p>
            <a:pPr algn="just"/>
            <a:r>
              <a:rPr lang="en-US" dirty="0"/>
              <a:t>Selenium Grid</a:t>
            </a:r>
          </a:p>
          <a:p>
            <a:pPr marL="0" indent="0" algn="just">
              <a:buNone/>
            </a:pPr>
            <a:endParaRPr lang="fa-IR" noProof="1"/>
          </a:p>
        </p:txBody>
      </p:sp>
      <p:sp>
        <p:nvSpPr>
          <p:cNvPr id="4" name="Title 1">
            <a:extLst>
              <a:ext uri="{FF2B5EF4-FFF2-40B4-BE49-F238E27FC236}">
                <a16:creationId xmlns:a16="http://schemas.microsoft.com/office/drawing/2014/main" id="{F843DF33-78A0-0E06-B851-614ED35E0200}"/>
              </a:ext>
            </a:extLst>
          </p:cNvPr>
          <p:cNvSpPr txBox="1">
            <a:spLocks/>
          </p:cNvSpPr>
          <p:nvPr/>
        </p:nvSpPr>
        <p:spPr>
          <a:xfrm>
            <a:off x="3294530" y="478186"/>
            <a:ext cx="6293223" cy="222264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Selenium IDE</a:t>
            </a:r>
          </a:p>
        </p:txBody>
      </p:sp>
      <p:pic>
        <p:nvPicPr>
          <p:cNvPr id="5" name="Picture 4">
            <a:extLst>
              <a:ext uri="{FF2B5EF4-FFF2-40B4-BE49-F238E27FC236}">
                <a16:creationId xmlns:a16="http://schemas.microsoft.com/office/drawing/2014/main" id="{B00B6F45-FDAC-88DF-18A8-2BC256E65116}"/>
              </a:ext>
            </a:extLst>
          </p:cNvPr>
          <p:cNvPicPr>
            <a:picLocks noChangeAspect="1"/>
          </p:cNvPicPr>
          <p:nvPr/>
        </p:nvPicPr>
        <p:blipFill rotWithShape="1">
          <a:blip r:embed="rId2"/>
          <a:srcRect l="55807" t="18235" r="5368" b="11915"/>
          <a:stretch/>
        </p:blipFill>
        <p:spPr>
          <a:xfrm>
            <a:off x="7335372" y="1573866"/>
            <a:ext cx="3039035" cy="4100793"/>
          </a:xfrm>
          <a:prstGeom prst="rect">
            <a:avLst/>
          </a:prstGeom>
        </p:spPr>
      </p:pic>
    </p:spTree>
    <p:extLst>
      <p:ext uri="{BB962C8B-B14F-4D97-AF65-F5344CB8AC3E}">
        <p14:creationId xmlns:p14="http://schemas.microsoft.com/office/powerpoint/2010/main" val="5572172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3EE006E-4635-6AD6-4CD5-251B8B9E7C54}"/>
              </a:ext>
            </a:extLst>
          </p:cNvPr>
          <p:cNvPicPr>
            <a:picLocks noChangeAspect="1"/>
          </p:cNvPicPr>
          <p:nvPr/>
        </p:nvPicPr>
        <p:blipFill rotWithShape="1">
          <a:blip r:embed="rId3"/>
          <a:srcRect l="18665" t="23872" r="23660" b="478"/>
          <a:stretch/>
        </p:blipFill>
        <p:spPr>
          <a:xfrm>
            <a:off x="3871132" y="2539463"/>
            <a:ext cx="4743410" cy="3499748"/>
          </a:xfrm>
          <a:prstGeom prst="rect">
            <a:avLst/>
          </a:prstGeom>
        </p:spPr>
      </p:pic>
      <p:sp>
        <p:nvSpPr>
          <p:cNvPr id="3" name="Title 1">
            <a:extLst>
              <a:ext uri="{FF2B5EF4-FFF2-40B4-BE49-F238E27FC236}">
                <a16:creationId xmlns:a16="http://schemas.microsoft.com/office/drawing/2014/main" id="{E59CB7AB-4358-3917-0DC3-B7C75F1EA0ED}"/>
              </a:ext>
            </a:extLst>
          </p:cNvPr>
          <p:cNvSpPr txBox="1">
            <a:spLocks/>
          </p:cNvSpPr>
          <p:nvPr/>
        </p:nvSpPr>
        <p:spPr>
          <a:xfrm>
            <a:off x="3294530" y="478186"/>
            <a:ext cx="6293223" cy="222264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Selenium </a:t>
            </a:r>
            <a:r>
              <a:rPr lang="en-US" dirty="0" err="1"/>
              <a:t>Webdriver</a:t>
            </a:r>
            <a:endParaRPr lang="en-US" dirty="0"/>
          </a:p>
        </p:txBody>
      </p:sp>
      <p:sp>
        <p:nvSpPr>
          <p:cNvPr id="4" name="Content Placeholder 2">
            <a:extLst>
              <a:ext uri="{FF2B5EF4-FFF2-40B4-BE49-F238E27FC236}">
                <a16:creationId xmlns:a16="http://schemas.microsoft.com/office/drawing/2014/main" id="{3F960E19-5339-3842-7134-9875A35FC791}"/>
              </a:ext>
            </a:extLst>
          </p:cNvPr>
          <p:cNvSpPr txBox="1">
            <a:spLocks/>
          </p:cNvSpPr>
          <p:nvPr/>
        </p:nvSpPr>
        <p:spPr>
          <a:xfrm>
            <a:off x="1391771" y="1605908"/>
            <a:ext cx="10307171" cy="3646183"/>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dirty="0" err="1"/>
              <a:t>Webdriver</a:t>
            </a:r>
            <a:r>
              <a:rPr lang="en-US" dirty="0"/>
              <a:t> is a browser automation framework that accepts </a:t>
            </a:r>
            <a:r>
              <a:rPr lang="en-US" dirty="0" err="1"/>
              <a:t>commads</a:t>
            </a:r>
            <a:r>
              <a:rPr lang="en-US" dirty="0"/>
              <a:t> and sends them to browsers.</a:t>
            </a:r>
            <a:endParaRPr lang="fa-IR" noProof="1"/>
          </a:p>
        </p:txBody>
      </p:sp>
    </p:spTree>
    <p:extLst>
      <p:ext uri="{BB962C8B-B14F-4D97-AF65-F5344CB8AC3E}">
        <p14:creationId xmlns:p14="http://schemas.microsoft.com/office/powerpoint/2010/main" val="23664794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59CB7AB-4358-3917-0DC3-B7C75F1EA0ED}"/>
              </a:ext>
            </a:extLst>
          </p:cNvPr>
          <p:cNvSpPr txBox="1">
            <a:spLocks/>
          </p:cNvSpPr>
          <p:nvPr/>
        </p:nvSpPr>
        <p:spPr>
          <a:xfrm>
            <a:off x="3294530" y="478186"/>
            <a:ext cx="6293223" cy="222264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Selenium </a:t>
            </a:r>
            <a:r>
              <a:rPr lang="en-US" dirty="0" err="1"/>
              <a:t>Webdriver</a:t>
            </a:r>
            <a:endParaRPr lang="en-US" dirty="0"/>
          </a:p>
        </p:txBody>
      </p:sp>
      <p:sp>
        <p:nvSpPr>
          <p:cNvPr id="4" name="Content Placeholder 2">
            <a:extLst>
              <a:ext uri="{FF2B5EF4-FFF2-40B4-BE49-F238E27FC236}">
                <a16:creationId xmlns:a16="http://schemas.microsoft.com/office/drawing/2014/main" id="{3F960E19-5339-3842-7134-9875A35FC791}"/>
              </a:ext>
            </a:extLst>
          </p:cNvPr>
          <p:cNvSpPr txBox="1">
            <a:spLocks/>
          </p:cNvSpPr>
          <p:nvPr/>
        </p:nvSpPr>
        <p:spPr>
          <a:xfrm>
            <a:off x="1391771" y="1605908"/>
            <a:ext cx="10307171" cy="3646183"/>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dirty="0"/>
              <a:t>A program</a:t>
            </a:r>
          </a:p>
          <a:p>
            <a:pPr algn="just"/>
            <a:r>
              <a:rPr lang="en-US" dirty="0"/>
              <a:t>Designed to provide simpler and uniformed interface</a:t>
            </a:r>
          </a:p>
          <a:p>
            <a:pPr algn="just"/>
            <a:r>
              <a:rPr lang="en-US" noProof="1"/>
              <a:t>Control broeser by programming</a:t>
            </a:r>
          </a:p>
          <a:p>
            <a:pPr algn="just"/>
            <a:r>
              <a:rPr lang="en-US" noProof="1"/>
              <a:t>Supports multiple browsers in multiple platforms</a:t>
            </a:r>
          </a:p>
          <a:p>
            <a:pPr lvl="1" algn="just"/>
            <a:r>
              <a:rPr lang="en-US" noProof="1"/>
              <a:t>Chrome</a:t>
            </a:r>
          </a:p>
          <a:p>
            <a:pPr lvl="1" algn="just"/>
            <a:r>
              <a:rPr lang="en-US" noProof="1"/>
              <a:t>Internet explorer</a:t>
            </a:r>
          </a:p>
          <a:p>
            <a:pPr lvl="1" algn="just"/>
            <a:r>
              <a:rPr lang="en-US" noProof="1"/>
              <a:t>Firefox</a:t>
            </a:r>
          </a:p>
          <a:p>
            <a:pPr lvl="1" algn="just"/>
            <a:r>
              <a:rPr lang="en-US" noProof="1"/>
              <a:t>Opera</a:t>
            </a:r>
          </a:p>
          <a:p>
            <a:pPr lvl="1" algn="just"/>
            <a:r>
              <a:rPr lang="en-US" noProof="1"/>
              <a:t>Andriod</a:t>
            </a:r>
          </a:p>
          <a:p>
            <a:pPr lvl="1" algn="just"/>
            <a:r>
              <a:rPr lang="en-US" noProof="1"/>
              <a:t>iOS</a:t>
            </a:r>
          </a:p>
          <a:p>
            <a:pPr algn="just"/>
            <a:endParaRPr lang="fa-IR" noProof="1"/>
          </a:p>
        </p:txBody>
      </p:sp>
    </p:spTree>
    <p:extLst>
      <p:ext uri="{BB962C8B-B14F-4D97-AF65-F5344CB8AC3E}">
        <p14:creationId xmlns:p14="http://schemas.microsoft.com/office/powerpoint/2010/main" val="35627513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Selenium Testing - Characteristics - QATestLab Blog">
            <a:extLst>
              <a:ext uri="{FF2B5EF4-FFF2-40B4-BE49-F238E27FC236}">
                <a16:creationId xmlns:a16="http://schemas.microsoft.com/office/drawing/2014/main" id="{0B97FAB1-5279-0144-82FF-2685CACAB9C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6453" y="764800"/>
            <a:ext cx="9839093" cy="48695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8496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59CB7AB-4358-3917-0DC3-B7C75F1EA0ED}"/>
              </a:ext>
            </a:extLst>
          </p:cNvPr>
          <p:cNvSpPr txBox="1">
            <a:spLocks/>
          </p:cNvSpPr>
          <p:nvPr/>
        </p:nvSpPr>
        <p:spPr>
          <a:xfrm>
            <a:off x="3294530" y="478186"/>
            <a:ext cx="6293223" cy="222264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Selenium Grid</a:t>
            </a:r>
          </a:p>
        </p:txBody>
      </p:sp>
      <p:sp>
        <p:nvSpPr>
          <p:cNvPr id="4" name="Content Placeholder 2">
            <a:extLst>
              <a:ext uri="{FF2B5EF4-FFF2-40B4-BE49-F238E27FC236}">
                <a16:creationId xmlns:a16="http://schemas.microsoft.com/office/drawing/2014/main" id="{3F960E19-5339-3842-7134-9875A35FC791}"/>
              </a:ext>
            </a:extLst>
          </p:cNvPr>
          <p:cNvSpPr txBox="1">
            <a:spLocks/>
          </p:cNvSpPr>
          <p:nvPr/>
        </p:nvSpPr>
        <p:spPr>
          <a:xfrm>
            <a:off x="1391771" y="1605908"/>
            <a:ext cx="10307171" cy="3646183"/>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dirty="0"/>
              <a:t>Distributed test execution on several machines</a:t>
            </a:r>
            <a:endParaRPr lang="en-US" noProof="1"/>
          </a:p>
          <a:p>
            <a:pPr algn="just"/>
            <a:endParaRPr lang="fa-IR" noProof="1"/>
          </a:p>
        </p:txBody>
      </p:sp>
      <p:pic>
        <p:nvPicPr>
          <p:cNvPr id="2" name="Picture 1">
            <a:extLst>
              <a:ext uri="{FF2B5EF4-FFF2-40B4-BE49-F238E27FC236}">
                <a16:creationId xmlns:a16="http://schemas.microsoft.com/office/drawing/2014/main" id="{BF2AA989-A4EF-0EC8-0D85-C503C3C702EB}"/>
              </a:ext>
            </a:extLst>
          </p:cNvPr>
          <p:cNvPicPr>
            <a:picLocks noChangeAspect="1"/>
          </p:cNvPicPr>
          <p:nvPr/>
        </p:nvPicPr>
        <p:blipFill>
          <a:blip r:embed="rId3"/>
          <a:stretch>
            <a:fillRect/>
          </a:stretch>
        </p:blipFill>
        <p:spPr>
          <a:xfrm>
            <a:off x="3496235" y="2309475"/>
            <a:ext cx="5768788" cy="3726914"/>
          </a:xfrm>
          <a:prstGeom prst="rect">
            <a:avLst/>
          </a:prstGeom>
        </p:spPr>
      </p:pic>
    </p:spTree>
    <p:extLst>
      <p:ext uri="{BB962C8B-B14F-4D97-AF65-F5344CB8AC3E}">
        <p14:creationId xmlns:p14="http://schemas.microsoft.com/office/powerpoint/2010/main" val="8090360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D46468-24ED-E539-0D9E-2A5AFFC49936}"/>
              </a:ext>
            </a:extLst>
          </p:cNvPr>
          <p:cNvSpPr>
            <a:spLocks noGrp="1"/>
          </p:cNvSpPr>
          <p:nvPr>
            <p:ph type="ctrTitle"/>
          </p:nvPr>
        </p:nvSpPr>
        <p:spPr/>
        <p:txBody>
          <a:bodyPr/>
          <a:lstStyle/>
          <a:p>
            <a:pPr algn="ctr"/>
            <a:r>
              <a:rPr lang="en-US" sz="8000" b="1" dirty="0"/>
              <a:t>Write Test Selenium</a:t>
            </a:r>
          </a:p>
        </p:txBody>
      </p:sp>
      <p:sp>
        <p:nvSpPr>
          <p:cNvPr id="3" name="Subtitle 2">
            <a:extLst>
              <a:ext uri="{FF2B5EF4-FFF2-40B4-BE49-F238E27FC236}">
                <a16:creationId xmlns:a16="http://schemas.microsoft.com/office/drawing/2014/main" id="{36B224FA-41F2-A36A-6DF3-977FCE941FAF}"/>
              </a:ext>
            </a:extLst>
          </p:cNvPr>
          <p:cNvSpPr>
            <a:spLocks noGrp="1"/>
          </p:cNvSpPr>
          <p:nvPr>
            <p:ph type="subTitle" idx="1"/>
          </p:nvPr>
        </p:nvSpPr>
        <p:spPr/>
        <p:txBody>
          <a:bodyPr/>
          <a:lstStyle/>
          <a:p>
            <a:r>
              <a:rPr lang="en-US" dirty="0"/>
              <a:t>  </a:t>
            </a:r>
          </a:p>
        </p:txBody>
      </p:sp>
    </p:spTree>
    <p:extLst>
      <p:ext uri="{BB962C8B-B14F-4D97-AF65-F5344CB8AC3E}">
        <p14:creationId xmlns:p14="http://schemas.microsoft.com/office/powerpoint/2010/main" val="31643166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59CB7AB-4358-3917-0DC3-B7C75F1EA0ED}"/>
              </a:ext>
            </a:extLst>
          </p:cNvPr>
          <p:cNvSpPr txBox="1">
            <a:spLocks/>
          </p:cNvSpPr>
          <p:nvPr/>
        </p:nvSpPr>
        <p:spPr>
          <a:xfrm>
            <a:off x="3267636" y="303374"/>
            <a:ext cx="6293223" cy="222264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Web element</a:t>
            </a:r>
          </a:p>
        </p:txBody>
      </p:sp>
      <p:pic>
        <p:nvPicPr>
          <p:cNvPr id="10" name="Picture 9">
            <a:extLst>
              <a:ext uri="{FF2B5EF4-FFF2-40B4-BE49-F238E27FC236}">
                <a16:creationId xmlns:a16="http://schemas.microsoft.com/office/drawing/2014/main" id="{C5EE3896-848F-0231-3B55-2F523C96B86E}"/>
              </a:ext>
            </a:extLst>
          </p:cNvPr>
          <p:cNvPicPr>
            <a:picLocks noChangeAspect="1"/>
          </p:cNvPicPr>
          <p:nvPr/>
        </p:nvPicPr>
        <p:blipFill rotWithShape="1">
          <a:blip r:embed="rId3"/>
          <a:srcRect r="21010"/>
          <a:stretch/>
        </p:blipFill>
        <p:spPr>
          <a:xfrm>
            <a:off x="4321146" y="1033425"/>
            <a:ext cx="7248485" cy="4769995"/>
          </a:xfrm>
          <a:prstGeom prst="rect">
            <a:avLst/>
          </a:prstGeom>
        </p:spPr>
      </p:pic>
      <p:sp>
        <p:nvSpPr>
          <p:cNvPr id="4" name="Content Placeholder 2">
            <a:extLst>
              <a:ext uri="{FF2B5EF4-FFF2-40B4-BE49-F238E27FC236}">
                <a16:creationId xmlns:a16="http://schemas.microsoft.com/office/drawing/2014/main" id="{3F960E19-5339-3842-7134-9875A35FC791}"/>
              </a:ext>
            </a:extLst>
          </p:cNvPr>
          <p:cNvSpPr txBox="1">
            <a:spLocks/>
          </p:cNvSpPr>
          <p:nvPr/>
        </p:nvSpPr>
        <p:spPr>
          <a:xfrm>
            <a:off x="942415" y="2157237"/>
            <a:ext cx="5153586" cy="3646183"/>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dirty="0"/>
              <a:t>Anything presented in webpage</a:t>
            </a:r>
          </a:p>
          <a:p>
            <a:pPr lvl="1" algn="just"/>
            <a:r>
              <a:rPr lang="en-US" dirty="0"/>
              <a:t>Box</a:t>
            </a:r>
          </a:p>
          <a:p>
            <a:pPr lvl="1" algn="just"/>
            <a:r>
              <a:rPr lang="en-US" dirty="0"/>
              <a:t>Labels</a:t>
            </a:r>
          </a:p>
          <a:p>
            <a:pPr lvl="1" algn="just"/>
            <a:r>
              <a:rPr lang="en-US" dirty="0"/>
              <a:t>Button</a:t>
            </a:r>
          </a:p>
          <a:p>
            <a:pPr lvl="1" algn="just"/>
            <a:r>
              <a:rPr lang="en-US" dirty="0"/>
              <a:t>dropdown</a:t>
            </a:r>
          </a:p>
          <a:p>
            <a:pPr algn="just"/>
            <a:endParaRPr lang="fa-IR" noProof="1"/>
          </a:p>
        </p:txBody>
      </p:sp>
    </p:spTree>
    <p:extLst>
      <p:ext uri="{BB962C8B-B14F-4D97-AF65-F5344CB8AC3E}">
        <p14:creationId xmlns:p14="http://schemas.microsoft.com/office/powerpoint/2010/main" val="20339694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59CB7AB-4358-3917-0DC3-B7C75F1EA0ED}"/>
              </a:ext>
            </a:extLst>
          </p:cNvPr>
          <p:cNvSpPr txBox="1">
            <a:spLocks/>
          </p:cNvSpPr>
          <p:nvPr/>
        </p:nvSpPr>
        <p:spPr>
          <a:xfrm>
            <a:off x="3294530" y="478186"/>
            <a:ext cx="6293223" cy="222264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Web element</a:t>
            </a:r>
          </a:p>
        </p:txBody>
      </p:sp>
      <p:sp>
        <p:nvSpPr>
          <p:cNvPr id="4" name="Content Placeholder 2">
            <a:extLst>
              <a:ext uri="{FF2B5EF4-FFF2-40B4-BE49-F238E27FC236}">
                <a16:creationId xmlns:a16="http://schemas.microsoft.com/office/drawing/2014/main" id="{3F960E19-5339-3842-7134-9875A35FC791}"/>
              </a:ext>
            </a:extLst>
          </p:cNvPr>
          <p:cNvSpPr txBox="1">
            <a:spLocks/>
          </p:cNvSpPr>
          <p:nvPr/>
        </p:nvSpPr>
        <p:spPr>
          <a:xfrm>
            <a:off x="-1684244" y="1794167"/>
            <a:ext cx="10307171" cy="3646183"/>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endParaRPr lang="fa-IR" noProof="1"/>
          </a:p>
        </p:txBody>
      </p:sp>
      <p:pic>
        <p:nvPicPr>
          <p:cNvPr id="9" name="Picture 8">
            <a:extLst>
              <a:ext uri="{FF2B5EF4-FFF2-40B4-BE49-F238E27FC236}">
                <a16:creationId xmlns:a16="http://schemas.microsoft.com/office/drawing/2014/main" id="{25A05978-9899-D000-169E-C727EB528092}"/>
              </a:ext>
            </a:extLst>
          </p:cNvPr>
          <p:cNvPicPr>
            <a:picLocks noChangeAspect="1"/>
          </p:cNvPicPr>
          <p:nvPr/>
        </p:nvPicPr>
        <p:blipFill rotWithShape="1">
          <a:blip r:embed="rId3"/>
          <a:srcRect l="21546" t="31456" r="21542" b="12353"/>
          <a:stretch/>
        </p:blipFill>
        <p:spPr>
          <a:xfrm>
            <a:off x="5725959" y="1952954"/>
            <a:ext cx="5993402" cy="3328608"/>
          </a:xfrm>
          <a:prstGeom prst="rect">
            <a:avLst/>
          </a:prstGeom>
        </p:spPr>
      </p:pic>
      <p:sp>
        <p:nvSpPr>
          <p:cNvPr id="2" name="Content Placeholder 2">
            <a:extLst>
              <a:ext uri="{FF2B5EF4-FFF2-40B4-BE49-F238E27FC236}">
                <a16:creationId xmlns:a16="http://schemas.microsoft.com/office/drawing/2014/main" id="{C6B8CCF4-49ED-1B09-3C54-F2B12E33F023}"/>
              </a:ext>
            </a:extLst>
          </p:cNvPr>
          <p:cNvSpPr txBox="1">
            <a:spLocks/>
          </p:cNvSpPr>
          <p:nvPr/>
        </p:nvSpPr>
        <p:spPr>
          <a:xfrm>
            <a:off x="942415" y="2157237"/>
            <a:ext cx="5153586" cy="3646183"/>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dirty="0"/>
              <a:t>They are identified by locators </a:t>
            </a:r>
          </a:p>
          <a:p>
            <a:pPr lvl="1" algn="just"/>
            <a:r>
              <a:rPr lang="en-US" dirty="0"/>
              <a:t>id</a:t>
            </a:r>
          </a:p>
          <a:p>
            <a:pPr lvl="1" algn="just"/>
            <a:r>
              <a:rPr lang="en-US" dirty="0"/>
              <a:t>Name</a:t>
            </a:r>
          </a:p>
          <a:p>
            <a:pPr lvl="1" algn="just"/>
            <a:r>
              <a:rPr lang="en-US" dirty="0"/>
              <a:t>class</a:t>
            </a:r>
          </a:p>
          <a:p>
            <a:pPr lvl="1" algn="just"/>
            <a:r>
              <a:rPr lang="en-US" dirty="0" err="1"/>
              <a:t>xpath</a:t>
            </a:r>
            <a:endParaRPr lang="en-US" dirty="0"/>
          </a:p>
          <a:p>
            <a:pPr lvl="1" algn="just"/>
            <a:endParaRPr lang="en-US" dirty="0"/>
          </a:p>
          <a:p>
            <a:pPr algn="just"/>
            <a:endParaRPr lang="fa-IR" noProof="1"/>
          </a:p>
        </p:txBody>
      </p:sp>
    </p:spTree>
    <p:extLst>
      <p:ext uri="{BB962C8B-B14F-4D97-AF65-F5344CB8AC3E}">
        <p14:creationId xmlns:p14="http://schemas.microsoft.com/office/powerpoint/2010/main" val="11698668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7F1F5-4E76-B15C-BCDF-D385479BE200}"/>
              </a:ext>
            </a:extLst>
          </p:cNvPr>
          <p:cNvSpPr txBox="1">
            <a:spLocks/>
          </p:cNvSpPr>
          <p:nvPr/>
        </p:nvSpPr>
        <p:spPr>
          <a:xfrm>
            <a:off x="3873466" y="587794"/>
            <a:ext cx="5328805"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UI functional tests</a:t>
            </a:r>
          </a:p>
        </p:txBody>
      </p:sp>
      <p:sp>
        <p:nvSpPr>
          <p:cNvPr id="3" name="Content Placeholder 2">
            <a:extLst>
              <a:ext uri="{FF2B5EF4-FFF2-40B4-BE49-F238E27FC236}">
                <a16:creationId xmlns:a16="http://schemas.microsoft.com/office/drawing/2014/main" id="{DBCF2128-A4BC-23DD-D54D-B827C86F1792}"/>
              </a:ext>
            </a:extLst>
          </p:cNvPr>
          <p:cNvSpPr txBox="1">
            <a:spLocks/>
          </p:cNvSpPr>
          <p:nvPr/>
        </p:nvSpPr>
        <p:spPr>
          <a:xfrm>
            <a:off x="1116817" y="2040976"/>
            <a:ext cx="7327934" cy="435133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noProof="1"/>
              <a:t>run on an actual browser </a:t>
            </a:r>
            <a:endParaRPr lang="fa-IR" noProof="1"/>
          </a:p>
          <a:p>
            <a:r>
              <a:rPr lang="en-US" noProof="1"/>
              <a:t>mimic the</a:t>
            </a:r>
            <a:r>
              <a:rPr lang="fa-IR" noProof="1"/>
              <a:t> </a:t>
            </a:r>
            <a:r>
              <a:rPr lang="en-US" noProof="1"/>
              <a:t>user actions in the</a:t>
            </a:r>
            <a:r>
              <a:rPr lang="fa-IR" noProof="1"/>
              <a:t> </a:t>
            </a:r>
            <a:r>
              <a:rPr lang="en-US" noProof="1"/>
              <a:t>application</a:t>
            </a:r>
            <a:r>
              <a:rPr lang="fa-IR" noProof="1"/>
              <a:t>.</a:t>
            </a:r>
          </a:p>
          <a:p>
            <a:r>
              <a:rPr lang="en-US" dirty="0"/>
              <a:t>give us feedback on the</a:t>
            </a:r>
            <a:r>
              <a:rPr lang="fa-IR" dirty="0"/>
              <a:t> </a:t>
            </a:r>
            <a:r>
              <a:rPr lang="en-US" dirty="0"/>
              <a:t>integration between</a:t>
            </a:r>
            <a:r>
              <a:rPr lang="fa-IR" dirty="0"/>
              <a:t> </a:t>
            </a:r>
            <a:r>
              <a:rPr lang="en-US" dirty="0"/>
              <a:t>multiple components</a:t>
            </a:r>
            <a:endParaRPr lang="fa-IR" dirty="0"/>
          </a:p>
          <a:p>
            <a:r>
              <a:rPr lang="en-US" dirty="0"/>
              <a:t>Are macro-level </a:t>
            </a:r>
            <a:endParaRPr lang="fa-IR" dirty="0"/>
          </a:p>
          <a:p>
            <a:r>
              <a:rPr lang="en-US" dirty="0"/>
              <a:t>focus on validating all</a:t>
            </a:r>
            <a:r>
              <a:rPr lang="fa-IR" dirty="0"/>
              <a:t> </a:t>
            </a:r>
            <a:r>
              <a:rPr lang="en-US" dirty="0"/>
              <a:t>the critical user flows</a:t>
            </a:r>
            <a:endParaRPr lang="fa-IR" noProof="1"/>
          </a:p>
          <a:p>
            <a:endParaRPr lang="fa-IR" noProof="1"/>
          </a:p>
        </p:txBody>
      </p:sp>
    </p:spTree>
    <p:extLst>
      <p:ext uri="{BB962C8B-B14F-4D97-AF65-F5344CB8AC3E}">
        <p14:creationId xmlns:p14="http://schemas.microsoft.com/office/powerpoint/2010/main" val="20984957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21FB2C4-BB0A-987F-B345-49B37676FF6B}"/>
              </a:ext>
            </a:extLst>
          </p:cNvPr>
          <p:cNvGrpSpPr/>
          <p:nvPr/>
        </p:nvGrpSpPr>
        <p:grpSpPr>
          <a:xfrm>
            <a:off x="6489927" y="405990"/>
            <a:ext cx="4598054" cy="5660820"/>
            <a:chOff x="6966416" y="379096"/>
            <a:chExt cx="4598054" cy="5660820"/>
          </a:xfrm>
        </p:grpSpPr>
        <p:pic>
          <p:nvPicPr>
            <p:cNvPr id="3" name="Picture 2">
              <a:extLst>
                <a:ext uri="{FF2B5EF4-FFF2-40B4-BE49-F238E27FC236}">
                  <a16:creationId xmlns:a16="http://schemas.microsoft.com/office/drawing/2014/main" id="{CE5C1965-28EC-B93F-B8DD-598FB74F2764}"/>
                </a:ext>
              </a:extLst>
            </p:cNvPr>
            <p:cNvPicPr>
              <a:picLocks noChangeAspect="1"/>
            </p:cNvPicPr>
            <p:nvPr/>
          </p:nvPicPr>
          <p:blipFill>
            <a:blip r:embed="rId3"/>
            <a:stretch>
              <a:fillRect/>
            </a:stretch>
          </p:blipFill>
          <p:spPr>
            <a:xfrm>
              <a:off x="6966416" y="1366278"/>
              <a:ext cx="4598054" cy="4673638"/>
            </a:xfrm>
            <a:prstGeom prst="rect">
              <a:avLst/>
            </a:prstGeom>
          </p:spPr>
        </p:pic>
        <p:pic>
          <p:nvPicPr>
            <p:cNvPr id="5" name="Picture 4">
              <a:extLst>
                <a:ext uri="{FF2B5EF4-FFF2-40B4-BE49-F238E27FC236}">
                  <a16:creationId xmlns:a16="http://schemas.microsoft.com/office/drawing/2014/main" id="{A749466E-543E-07FD-798C-D12A646441E3}"/>
                </a:ext>
              </a:extLst>
            </p:cNvPr>
            <p:cNvPicPr>
              <a:picLocks noChangeAspect="1"/>
            </p:cNvPicPr>
            <p:nvPr/>
          </p:nvPicPr>
          <p:blipFill>
            <a:blip r:embed="rId4"/>
            <a:stretch>
              <a:fillRect/>
            </a:stretch>
          </p:blipFill>
          <p:spPr>
            <a:xfrm>
              <a:off x="7067200" y="379096"/>
              <a:ext cx="3609197" cy="831140"/>
            </a:xfrm>
            <a:prstGeom prst="rect">
              <a:avLst/>
            </a:prstGeom>
          </p:spPr>
        </p:pic>
      </p:grpSp>
      <p:sp>
        <p:nvSpPr>
          <p:cNvPr id="7" name="Title 1">
            <a:extLst>
              <a:ext uri="{FF2B5EF4-FFF2-40B4-BE49-F238E27FC236}">
                <a16:creationId xmlns:a16="http://schemas.microsoft.com/office/drawing/2014/main" id="{28F6BA10-FAD8-EC4C-7F03-E1B73A1A50E3}"/>
              </a:ext>
            </a:extLst>
          </p:cNvPr>
          <p:cNvSpPr txBox="1">
            <a:spLocks/>
          </p:cNvSpPr>
          <p:nvPr/>
        </p:nvSpPr>
        <p:spPr>
          <a:xfrm>
            <a:off x="169290" y="661484"/>
            <a:ext cx="6293223" cy="222264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Simple Login example</a:t>
            </a:r>
          </a:p>
        </p:txBody>
      </p:sp>
      <p:pic>
        <p:nvPicPr>
          <p:cNvPr id="8" name="Picture 7">
            <a:extLst>
              <a:ext uri="{FF2B5EF4-FFF2-40B4-BE49-F238E27FC236}">
                <a16:creationId xmlns:a16="http://schemas.microsoft.com/office/drawing/2014/main" id="{0FA75DBB-9492-4B45-23B8-1F16CCD4B715}"/>
              </a:ext>
            </a:extLst>
          </p:cNvPr>
          <p:cNvPicPr>
            <a:picLocks noChangeAspect="1"/>
          </p:cNvPicPr>
          <p:nvPr/>
        </p:nvPicPr>
        <p:blipFill rotWithShape="1">
          <a:blip r:embed="rId5"/>
          <a:srcRect t="34870" r="75962" b="25177"/>
          <a:stretch/>
        </p:blipFill>
        <p:spPr>
          <a:xfrm>
            <a:off x="1761045" y="2628631"/>
            <a:ext cx="2770614" cy="2393577"/>
          </a:xfrm>
          <a:prstGeom prst="rect">
            <a:avLst/>
          </a:prstGeom>
        </p:spPr>
      </p:pic>
    </p:spTree>
    <p:extLst>
      <p:ext uri="{BB962C8B-B14F-4D97-AF65-F5344CB8AC3E}">
        <p14:creationId xmlns:p14="http://schemas.microsoft.com/office/powerpoint/2010/main" val="21231440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B3C9DE3-21B5-BA1F-66B3-F932A7D4C878}"/>
              </a:ext>
            </a:extLst>
          </p:cNvPr>
          <p:cNvPicPr>
            <a:picLocks noChangeAspect="1"/>
          </p:cNvPicPr>
          <p:nvPr/>
        </p:nvPicPr>
        <p:blipFill>
          <a:blip r:embed="rId3"/>
          <a:stretch>
            <a:fillRect/>
          </a:stretch>
        </p:blipFill>
        <p:spPr>
          <a:xfrm>
            <a:off x="1449480" y="1589506"/>
            <a:ext cx="8844765" cy="4292694"/>
          </a:xfrm>
          <a:prstGeom prst="rect">
            <a:avLst/>
          </a:prstGeom>
        </p:spPr>
      </p:pic>
      <p:sp>
        <p:nvSpPr>
          <p:cNvPr id="8" name="Title 1">
            <a:extLst>
              <a:ext uri="{FF2B5EF4-FFF2-40B4-BE49-F238E27FC236}">
                <a16:creationId xmlns:a16="http://schemas.microsoft.com/office/drawing/2014/main" id="{D6CAA1E6-C7B4-7FC0-554D-B875B6325B3F}"/>
              </a:ext>
            </a:extLst>
          </p:cNvPr>
          <p:cNvSpPr txBox="1">
            <a:spLocks/>
          </p:cNvSpPr>
          <p:nvPr/>
        </p:nvSpPr>
        <p:spPr>
          <a:xfrm>
            <a:off x="2949388" y="311860"/>
            <a:ext cx="6293223" cy="222264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Simple Login example</a:t>
            </a:r>
          </a:p>
        </p:txBody>
      </p:sp>
    </p:spTree>
    <p:extLst>
      <p:ext uri="{BB962C8B-B14F-4D97-AF65-F5344CB8AC3E}">
        <p14:creationId xmlns:p14="http://schemas.microsoft.com/office/powerpoint/2010/main" val="35531986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C6D95D-7B0B-D72A-D3C7-AF8DF86B9590}"/>
              </a:ext>
            </a:extLst>
          </p:cNvPr>
          <p:cNvSpPr txBox="1">
            <a:spLocks/>
          </p:cNvSpPr>
          <p:nvPr/>
        </p:nvSpPr>
        <p:spPr>
          <a:xfrm>
            <a:off x="3281796" y="644336"/>
            <a:ext cx="5328805" cy="222264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UI functional tests</a:t>
            </a:r>
          </a:p>
          <a:p>
            <a:pPr algn="ctr"/>
            <a:r>
              <a:rPr lang="en-US" dirty="0"/>
              <a:t>Vs</a:t>
            </a:r>
          </a:p>
          <a:p>
            <a:pPr algn="ctr"/>
            <a:r>
              <a:rPr lang="en-US" dirty="0"/>
              <a:t>End-to-end tests</a:t>
            </a:r>
          </a:p>
          <a:p>
            <a:endParaRPr lang="en-US" dirty="0"/>
          </a:p>
          <a:p>
            <a:endParaRPr lang="en-US" dirty="0"/>
          </a:p>
        </p:txBody>
      </p:sp>
      <p:sp>
        <p:nvSpPr>
          <p:cNvPr id="4" name="Content Placeholder 2">
            <a:extLst>
              <a:ext uri="{FF2B5EF4-FFF2-40B4-BE49-F238E27FC236}">
                <a16:creationId xmlns:a16="http://schemas.microsoft.com/office/drawing/2014/main" id="{3716EFAC-3E47-6A22-B42F-07910B1EACFB}"/>
              </a:ext>
            </a:extLst>
          </p:cNvPr>
          <p:cNvSpPr txBox="1">
            <a:spLocks/>
          </p:cNvSpPr>
          <p:nvPr/>
        </p:nvSpPr>
        <p:spPr>
          <a:xfrm>
            <a:off x="616324" y="2866977"/>
            <a:ext cx="10340788" cy="435133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noProof="1"/>
              <a:t>end-to-end tests should validate the entire breadth of your domain workflow, including downstream systems. mimic the</a:t>
            </a:r>
            <a:r>
              <a:rPr lang="fa-IR" noProof="1"/>
              <a:t> </a:t>
            </a:r>
            <a:r>
              <a:rPr lang="en-US" noProof="1"/>
              <a:t>user actions in the</a:t>
            </a:r>
            <a:r>
              <a:rPr lang="fa-IR" noProof="1"/>
              <a:t> </a:t>
            </a:r>
            <a:r>
              <a:rPr lang="en-US" noProof="1"/>
              <a:t>application</a:t>
            </a:r>
            <a:r>
              <a:rPr lang="fa-IR" noProof="1"/>
              <a:t>.</a:t>
            </a:r>
          </a:p>
          <a:p>
            <a:pPr algn="just"/>
            <a:r>
              <a:rPr lang="en-US" dirty="0"/>
              <a:t>Depending on the application context, the UI functional tests often tend to become end-to-end tests. If not, create separate end-to-end tests using a combination of UI, service, and DB testing tools to cover the entire integration flow. </a:t>
            </a:r>
          </a:p>
          <a:p>
            <a:pPr algn="just"/>
            <a:endParaRPr lang="fa-IR" noProof="1"/>
          </a:p>
        </p:txBody>
      </p:sp>
    </p:spTree>
    <p:extLst>
      <p:ext uri="{BB962C8B-B14F-4D97-AF65-F5344CB8AC3E}">
        <p14:creationId xmlns:p14="http://schemas.microsoft.com/office/powerpoint/2010/main" val="1330264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4DCA041-FEE5-90C7-4DED-B7A32CD8D3EE}"/>
              </a:ext>
            </a:extLst>
          </p:cNvPr>
          <p:cNvPicPr>
            <a:picLocks noChangeAspect="1"/>
          </p:cNvPicPr>
          <p:nvPr/>
        </p:nvPicPr>
        <p:blipFill>
          <a:blip r:embed="rId3"/>
          <a:stretch>
            <a:fillRect/>
          </a:stretch>
        </p:blipFill>
        <p:spPr>
          <a:xfrm>
            <a:off x="7070334" y="184538"/>
            <a:ext cx="4263874" cy="5640750"/>
          </a:xfrm>
          <a:prstGeom prst="rect">
            <a:avLst/>
          </a:prstGeom>
        </p:spPr>
      </p:pic>
      <p:sp>
        <p:nvSpPr>
          <p:cNvPr id="9" name="Title 1">
            <a:extLst>
              <a:ext uri="{FF2B5EF4-FFF2-40B4-BE49-F238E27FC236}">
                <a16:creationId xmlns:a16="http://schemas.microsoft.com/office/drawing/2014/main" id="{967B6026-DCB2-BC55-2E77-2FAFD01A9A32}"/>
              </a:ext>
            </a:extLst>
          </p:cNvPr>
          <p:cNvSpPr txBox="1">
            <a:spLocks/>
          </p:cNvSpPr>
          <p:nvPr/>
        </p:nvSpPr>
        <p:spPr>
          <a:xfrm>
            <a:off x="1049583" y="1606075"/>
            <a:ext cx="5328805" cy="328177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UI functional tests</a:t>
            </a:r>
          </a:p>
          <a:p>
            <a:pPr algn="ctr"/>
            <a:r>
              <a:rPr lang="en-US" dirty="0"/>
              <a:t>VS</a:t>
            </a:r>
          </a:p>
          <a:p>
            <a:pPr algn="ctr"/>
            <a:r>
              <a:rPr lang="en-US" dirty="0"/>
              <a:t>End-to-end tests</a:t>
            </a:r>
          </a:p>
          <a:p>
            <a:pPr algn="ctr"/>
            <a:r>
              <a:rPr lang="en-US" dirty="0"/>
              <a:t>VS</a:t>
            </a:r>
          </a:p>
          <a:p>
            <a:pPr algn="ctr"/>
            <a:r>
              <a:rPr lang="en-US" dirty="0"/>
              <a:t>Unit tests</a:t>
            </a:r>
          </a:p>
          <a:p>
            <a:pPr algn="ctr"/>
            <a:endParaRPr lang="en-US" dirty="0"/>
          </a:p>
          <a:p>
            <a:endParaRPr lang="en-US" dirty="0"/>
          </a:p>
          <a:p>
            <a:endParaRPr lang="en-US" dirty="0"/>
          </a:p>
        </p:txBody>
      </p:sp>
    </p:spTree>
    <p:extLst>
      <p:ext uri="{BB962C8B-B14F-4D97-AF65-F5344CB8AC3E}">
        <p14:creationId xmlns:p14="http://schemas.microsoft.com/office/powerpoint/2010/main" val="10851505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43E5182-D052-3616-9EAE-24D90CD1E253}"/>
              </a:ext>
            </a:extLst>
          </p:cNvPr>
          <p:cNvPicPr>
            <a:picLocks noChangeAspect="1"/>
          </p:cNvPicPr>
          <p:nvPr/>
        </p:nvPicPr>
        <p:blipFill rotWithShape="1">
          <a:blip r:embed="rId3"/>
          <a:srcRect b="7481"/>
          <a:stretch/>
        </p:blipFill>
        <p:spPr>
          <a:xfrm>
            <a:off x="7176068" y="1177115"/>
            <a:ext cx="4276165" cy="4908560"/>
          </a:xfrm>
          <a:prstGeom prst="rect">
            <a:avLst/>
          </a:prstGeom>
        </p:spPr>
      </p:pic>
      <p:sp>
        <p:nvSpPr>
          <p:cNvPr id="4" name="Title 1">
            <a:extLst>
              <a:ext uri="{FF2B5EF4-FFF2-40B4-BE49-F238E27FC236}">
                <a16:creationId xmlns:a16="http://schemas.microsoft.com/office/drawing/2014/main" id="{333F42A7-B2F1-6C78-96A1-2CA53AB8DB08}"/>
              </a:ext>
            </a:extLst>
          </p:cNvPr>
          <p:cNvSpPr txBox="1">
            <a:spLocks/>
          </p:cNvSpPr>
          <p:nvPr/>
        </p:nvSpPr>
        <p:spPr>
          <a:xfrm>
            <a:off x="72074" y="349624"/>
            <a:ext cx="12047852" cy="82749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Test pyramid for a service-oriented web application</a:t>
            </a:r>
          </a:p>
        </p:txBody>
      </p:sp>
      <p:pic>
        <p:nvPicPr>
          <p:cNvPr id="9" name="Picture 8">
            <a:extLst>
              <a:ext uri="{FF2B5EF4-FFF2-40B4-BE49-F238E27FC236}">
                <a16:creationId xmlns:a16="http://schemas.microsoft.com/office/drawing/2014/main" id="{1B7A9C54-24F0-59A8-96B5-7D3CCFD452C2}"/>
              </a:ext>
            </a:extLst>
          </p:cNvPr>
          <p:cNvPicPr>
            <a:picLocks noChangeAspect="1"/>
          </p:cNvPicPr>
          <p:nvPr/>
        </p:nvPicPr>
        <p:blipFill rotWithShape="1">
          <a:blip r:embed="rId4"/>
          <a:srcRect b="3458"/>
          <a:stretch/>
        </p:blipFill>
        <p:spPr>
          <a:xfrm>
            <a:off x="1751098" y="1957797"/>
            <a:ext cx="4600575" cy="3347196"/>
          </a:xfrm>
          <a:prstGeom prst="roundRect">
            <a:avLst>
              <a:gd name="adj" fmla="val 8594"/>
            </a:avLst>
          </a:prstGeom>
          <a:solidFill>
            <a:srgbClr val="FFFFFF">
              <a:shade val="85000"/>
            </a:srgbClr>
          </a:solidFill>
          <a:ln>
            <a:noFill/>
          </a:ln>
          <a:effectLst/>
        </p:spPr>
      </p:pic>
    </p:spTree>
    <p:extLst>
      <p:ext uri="{BB962C8B-B14F-4D97-AF65-F5344CB8AC3E}">
        <p14:creationId xmlns:p14="http://schemas.microsoft.com/office/powerpoint/2010/main" val="20655948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7D4F017-299A-E976-B826-6136E8492935}"/>
              </a:ext>
            </a:extLst>
          </p:cNvPr>
          <p:cNvSpPr txBox="1">
            <a:spLocks/>
          </p:cNvSpPr>
          <p:nvPr/>
        </p:nvSpPr>
        <p:spPr>
          <a:xfrm>
            <a:off x="3214561" y="456077"/>
            <a:ext cx="5328805" cy="222264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Automated tests</a:t>
            </a:r>
          </a:p>
          <a:p>
            <a:pPr algn="ctr"/>
            <a:r>
              <a:rPr lang="en-US" dirty="0"/>
              <a:t>Vs</a:t>
            </a:r>
          </a:p>
          <a:p>
            <a:pPr algn="ctr"/>
            <a:r>
              <a:rPr lang="en-US" dirty="0"/>
              <a:t>Manual tests</a:t>
            </a:r>
          </a:p>
          <a:p>
            <a:endParaRPr lang="en-US" dirty="0"/>
          </a:p>
          <a:p>
            <a:endParaRPr lang="en-US" dirty="0"/>
          </a:p>
        </p:txBody>
      </p:sp>
      <p:graphicFrame>
        <p:nvGraphicFramePr>
          <p:cNvPr id="4" name="Table 3">
            <a:extLst>
              <a:ext uri="{FF2B5EF4-FFF2-40B4-BE49-F238E27FC236}">
                <a16:creationId xmlns:a16="http://schemas.microsoft.com/office/drawing/2014/main" id="{F35CD3D9-5A87-A475-CEF4-6E66F8A0FC75}"/>
              </a:ext>
            </a:extLst>
          </p:cNvPr>
          <p:cNvGraphicFramePr>
            <a:graphicFrameLocks noGrp="1"/>
          </p:cNvGraphicFramePr>
          <p:nvPr>
            <p:extLst>
              <p:ext uri="{D42A27DB-BD31-4B8C-83A1-F6EECF244321}">
                <p14:modId xmlns:p14="http://schemas.microsoft.com/office/powerpoint/2010/main" val="2957145677"/>
              </p:ext>
            </p:extLst>
          </p:nvPr>
        </p:nvGraphicFramePr>
        <p:xfrm>
          <a:off x="1561547" y="3375338"/>
          <a:ext cx="9028564" cy="1854200"/>
        </p:xfrm>
        <a:graphic>
          <a:graphicData uri="http://schemas.openxmlformats.org/drawingml/2006/table">
            <a:tbl>
              <a:tblPr firstRow="1" bandRow="1">
                <a:tableStyleId>{5940675A-B579-460E-94D1-54222C63F5DA}</a:tableStyleId>
              </a:tblPr>
              <a:tblGrid>
                <a:gridCol w="4563588">
                  <a:extLst>
                    <a:ext uri="{9D8B030D-6E8A-4147-A177-3AD203B41FA5}">
                      <a16:colId xmlns:a16="http://schemas.microsoft.com/office/drawing/2014/main" val="1463035946"/>
                    </a:ext>
                  </a:extLst>
                </a:gridCol>
                <a:gridCol w="4464976">
                  <a:extLst>
                    <a:ext uri="{9D8B030D-6E8A-4147-A177-3AD203B41FA5}">
                      <a16:colId xmlns:a16="http://schemas.microsoft.com/office/drawing/2014/main" val="3434489534"/>
                    </a:ext>
                  </a:extLst>
                </a:gridCol>
              </a:tblGrid>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Manual tests</a:t>
                      </a:r>
                    </a:p>
                  </a:txBody>
                  <a:tcPr>
                    <a:solidFill>
                      <a:schemeClr val="accent1">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Automated tests</a:t>
                      </a:r>
                    </a:p>
                  </a:txBody>
                  <a:tcPr>
                    <a:solidFill>
                      <a:schemeClr val="accent1">
                        <a:lumMod val="20000"/>
                        <a:lumOff val="80000"/>
                      </a:schemeClr>
                    </a:solidFill>
                  </a:tcPr>
                </a:tc>
                <a:extLst>
                  <a:ext uri="{0D108BD9-81ED-4DB2-BD59-A6C34878D82A}">
                    <a16:rowId xmlns:a16="http://schemas.microsoft.com/office/drawing/2014/main" val="1710300237"/>
                  </a:ext>
                </a:extLst>
              </a:tr>
              <a:tr h="370840">
                <a:tc>
                  <a:txBody>
                    <a:bodyPr/>
                    <a:lstStyle/>
                    <a:p>
                      <a:r>
                        <a:rPr lang="en-US" dirty="0"/>
                        <a:t>Requires human intervention.</a:t>
                      </a:r>
                    </a:p>
                  </a:txBody>
                  <a:tcPr/>
                </a:tc>
                <a:tc>
                  <a:txBody>
                    <a:bodyPr/>
                    <a:lstStyle/>
                    <a:p>
                      <a:r>
                        <a:rPr lang="en-US" dirty="0"/>
                        <a:t>Use tools to execute tests.</a:t>
                      </a:r>
                    </a:p>
                  </a:txBody>
                  <a:tcPr/>
                </a:tc>
                <a:extLst>
                  <a:ext uri="{0D108BD9-81ED-4DB2-BD59-A6C34878D82A}">
                    <a16:rowId xmlns:a16="http://schemas.microsoft.com/office/drawing/2014/main" val="2809420617"/>
                  </a:ext>
                </a:extLst>
              </a:tr>
              <a:tr h="370840">
                <a:tc>
                  <a:txBody>
                    <a:bodyPr/>
                    <a:lstStyle/>
                    <a:p>
                      <a:r>
                        <a:rPr lang="en-US" dirty="0"/>
                        <a:t>Requires skilled labor,  long time and costs.</a:t>
                      </a:r>
                    </a:p>
                  </a:txBody>
                  <a:tcPr/>
                </a:tc>
                <a:tc>
                  <a:txBody>
                    <a:bodyPr/>
                    <a:lstStyle/>
                    <a:p>
                      <a:r>
                        <a:rPr lang="en-US" dirty="0"/>
                        <a:t>Save manpower, times, and cost</a:t>
                      </a:r>
                    </a:p>
                  </a:txBody>
                  <a:tcPr/>
                </a:tc>
                <a:extLst>
                  <a:ext uri="{0D108BD9-81ED-4DB2-BD59-A6C34878D82A}">
                    <a16:rowId xmlns:a16="http://schemas.microsoft.com/office/drawing/2014/main" val="3747554279"/>
                  </a:ext>
                </a:extLst>
              </a:tr>
              <a:tr h="370840">
                <a:tc>
                  <a:txBody>
                    <a:bodyPr/>
                    <a:lstStyle/>
                    <a:p>
                      <a:r>
                        <a:rPr lang="en-US" dirty="0"/>
                        <a:t>Any type of application can be tested.</a:t>
                      </a:r>
                    </a:p>
                  </a:txBody>
                  <a:tcPr/>
                </a:tc>
                <a:tc>
                  <a:txBody>
                    <a:bodyPr/>
                    <a:lstStyle/>
                    <a:p>
                      <a:r>
                        <a:rPr lang="en-US" dirty="0"/>
                        <a:t>Recommended only for stable systems.</a:t>
                      </a:r>
                    </a:p>
                  </a:txBody>
                  <a:tcPr/>
                </a:tc>
                <a:extLst>
                  <a:ext uri="{0D108BD9-81ED-4DB2-BD59-A6C34878D82A}">
                    <a16:rowId xmlns:a16="http://schemas.microsoft.com/office/drawing/2014/main" val="758720048"/>
                  </a:ext>
                </a:extLst>
              </a:tr>
              <a:tr h="370840">
                <a:tc>
                  <a:txBody>
                    <a:bodyPr/>
                    <a:lstStyle/>
                    <a:p>
                      <a:r>
                        <a:rPr lang="en-US" dirty="0"/>
                        <a:t>Can become repetitive and boring.</a:t>
                      </a:r>
                    </a:p>
                  </a:txBody>
                  <a:tcPr/>
                </a:tc>
                <a:tc>
                  <a:txBody>
                    <a:bodyPr/>
                    <a:lstStyle/>
                    <a:p>
                      <a:r>
                        <a:rPr lang="en-US" dirty="0"/>
                        <a:t>Boring part of execution handled by tools.</a:t>
                      </a:r>
                    </a:p>
                  </a:txBody>
                  <a:tcPr/>
                </a:tc>
                <a:extLst>
                  <a:ext uri="{0D108BD9-81ED-4DB2-BD59-A6C34878D82A}">
                    <a16:rowId xmlns:a16="http://schemas.microsoft.com/office/drawing/2014/main" val="3770614247"/>
                  </a:ext>
                </a:extLst>
              </a:tr>
            </a:tbl>
          </a:graphicData>
        </a:graphic>
      </p:graphicFrame>
    </p:spTree>
    <p:extLst>
      <p:ext uri="{BB962C8B-B14F-4D97-AF65-F5344CB8AC3E}">
        <p14:creationId xmlns:p14="http://schemas.microsoft.com/office/powerpoint/2010/main" val="37868676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a:extLst>
              <a:ext uri="{FF2B5EF4-FFF2-40B4-BE49-F238E27FC236}">
                <a16:creationId xmlns:a16="http://schemas.microsoft.com/office/drawing/2014/main" id="{5D1048FB-E36B-F77C-543B-E152408E8F71}"/>
              </a:ext>
            </a:extLst>
          </p:cNvPr>
          <p:cNvGrpSpPr/>
          <p:nvPr/>
        </p:nvGrpSpPr>
        <p:grpSpPr>
          <a:xfrm>
            <a:off x="8155409" y="1053651"/>
            <a:ext cx="3234250" cy="4750697"/>
            <a:chOff x="7143418" y="463565"/>
            <a:chExt cx="3952876" cy="5736218"/>
          </a:xfrm>
        </p:grpSpPr>
        <p:pic>
          <p:nvPicPr>
            <p:cNvPr id="3" name="Picture 2">
              <a:extLst>
                <a:ext uri="{FF2B5EF4-FFF2-40B4-BE49-F238E27FC236}">
                  <a16:creationId xmlns:a16="http://schemas.microsoft.com/office/drawing/2014/main" id="{3A2AF4AC-ED91-9601-C0E1-B2F1CC4FE0EF}"/>
                </a:ext>
              </a:extLst>
            </p:cNvPr>
            <p:cNvPicPr>
              <a:picLocks noChangeAspect="1"/>
            </p:cNvPicPr>
            <p:nvPr/>
          </p:nvPicPr>
          <p:blipFill rotWithShape="1">
            <a:blip r:embed="rId3"/>
            <a:srcRect b="51731"/>
            <a:stretch/>
          </p:blipFill>
          <p:spPr>
            <a:xfrm>
              <a:off x="7143419" y="463565"/>
              <a:ext cx="3952875" cy="2965435"/>
            </a:xfrm>
            <a:prstGeom prst="rect">
              <a:avLst/>
            </a:prstGeom>
          </p:spPr>
        </p:pic>
        <p:pic>
          <p:nvPicPr>
            <p:cNvPr id="4" name="Picture 3">
              <a:extLst>
                <a:ext uri="{FF2B5EF4-FFF2-40B4-BE49-F238E27FC236}">
                  <a16:creationId xmlns:a16="http://schemas.microsoft.com/office/drawing/2014/main" id="{41AA9966-741A-9DA0-2EA0-2B0D1E433269}"/>
                </a:ext>
              </a:extLst>
            </p:cNvPr>
            <p:cNvPicPr>
              <a:picLocks noChangeAspect="1"/>
            </p:cNvPicPr>
            <p:nvPr/>
          </p:nvPicPr>
          <p:blipFill rotWithShape="1">
            <a:blip r:embed="rId3"/>
            <a:srcRect t="54900"/>
            <a:stretch/>
          </p:blipFill>
          <p:spPr>
            <a:xfrm>
              <a:off x="7143418" y="3429000"/>
              <a:ext cx="3952875" cy="2770783"/>
            </a:xfrm>
            <a:prstGeom prst="rect">
              <a:avLst/>
            </a:prstGeom>
          </p:spPr>
        </p:pic>
      </p:grpSp>
      <p:grpSp>
        <p:nvGrpSpPr>
          <p:cNvPr id="9" name="Group 8">
            <a:extLst>
              <a:ext uri="{FF2B5EF4-FFF2-40B4-BE49-F238E27FC236}">
                <a16:creationId xmlns:a16="http://schemas.microsoft.com/office/drawing/2014/main" id="{89914F7C-2B90-F605-EA4B-31E626FA2A2A}"/>
              </a:ext>
            </a:extLst>
          </p:cNvPr>
          <p:cNvGrpSpPr/>
          <p:nvPr/>
        </p:nvGrpSpPr>
        <p:grpSpPr>
          <a:xfrm>
            <a:off x="1578384" y="562223"/>
            <a:ext cx="5328805" cy="2222641"/>
            <a:chOff x="1578384" y="562223"/>
            <a:chExt cx="5328805" cy="2222641"/>
          </a:xfrm>
        </p:grpSpPr>
        <p:pic>
          <p:nvPicPr>
            <p:cNvPr id="6" name="Picture 5">
              <a:extLst>
                <a:ext uri="{FF2B5EF4-FFF2-40B4-BE49-F238E27FC236}">
                  <a16:creationId xmlns:a16="http://schemas.microsoft.com/office/drawing/2014/main" id="{07A9404F-61FD-03E9-A6C1-D4D7FCCD536D}"/>
                </a:ext>
              </a:extLst>
            </p:cNvPr>
            <p:cNvPicPr>
              <a:picLocks noChangeAspect="1"/>
            </p:cNvPicPr>
            <p:nvPr/>
          </p:nvPicPr>
          <p:blipFill rotWithShape="1">
            <a:blip r:embed="rId4"/>
            <a:srcRect l="37397" t="51762" r="37979" b="15021"/>
            <a:stretch/>
          </p:blipFill>
          <p:spPr>
            <a:xfrm>
              <a:off x="3859188" y="1174674"/>
              <a:ext cx="767196" cy="776172"/>
            </a:xfrm>
            <a:prstGeom prst="rect">
              <a:avLst/>
            </a:prstGeom>
          </p:spPr>
        </p:pic>
        <p:sp>
          <p:nvSpPr>
            <p:cNvPr id="7" name="Title 1">
              <a:extLst>
                <a:ext uri="{FF2B5EF4-FFF2-40B4-BE49-F238E27FC236}">
                  <a16:creationId xmlns:a16="http://schemas.microsoft.com/office/drawing/2014/main" id="{702B5ADB-4D78-0CFB-FD9C-B3E3074EFAFE}"/>
                </a:ext>
              </a:extLst>
            </p:cNvPr>
            <p:cNvSpPr txBox="1">
              <a:spLocks/>
            </p:cNvSpPr>
            <p:nvPr/>
          </p:nvSpPr>
          <p:spPr>
            <a:xfrm>
              <a:off x="1578384" y="562223"/>
              <a:ext cx="5328805" cy="222264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Selenium </a:t>
              </a:r>
            </a:p>
          </p:txBody>
        </p:sp>
      </p:grpSp>
      <p:sp>
        <p:nvSpPr>
          <p:cNvPr id="8" name="Content Placeholder 2">
            <a:extLst>
              <a:ext uri="{FF2B5EF4-FFF2-40B4-BE49-F238E27FC236}">
                <a16:creationId xmlns:a16="http://schemas.microsoft.com/office/drawing/2014/main" id="{98E37EFF-0C49-08A2-074D-B85CDF4D4A60}"/>
              </a:ext>
            </a:extLst>
          </p:cNvPr>
          <p:cNvSpPr txBox="1">
            <a:spLocks/>
          </p:cNvSpPr>
          <p:nvPr/>
        </p:nvSpPr>
        <p:spPr>
          <a:xfrm>
            <a:off x="1041267" y="2281627"/>
            <a:ext cx="6403041" cy="4351338"/>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noProof="1"/>
              <a:t>An open source automated testing tool for web application.</a:t>
            </a:r>
          </a:p>
          <a:p>
            <a:pPr algn="just"/>
            <a:r>
              <a:rPr lang="en-US" dirty="0"/>
              <a:t>Jason Huggins building the Core mode as "</a:t>
            </a:r>
            <a:r>
              <a:rPr lang="en-US" dirty="0" err="1"/>
              <a:t>JavaScriptTestRunner</a:t>
            </a:r>
            <a:r>
              <a:rPr lang="en-US" dirty="0"/>
              <a:t>" in 2004.</a:t>
            </a:r>
          </a:p>
          <a:p>
            <a:pPr algn="just"/>
            <a:r>
              <a:rPr lang="en-US" dirty="0"/>
              <a:t>Paul </a:t>
            </a:r>
            <a:r>
              <a:rPr lang="en-US" dirty="0" err="1"/>
              <a:t>Hammant</a:t>
            </a:r>
            <a:r>
              <a:rPr lang="en-US" dirty="0"/>
              <a:t> saw the demo, and started discussions about the open sourcing of Selenium</a:t>
            </a:r>
          </a:p>
        </p:txBody>
      </p:sp>
    </p:spTree>
    <p:extLst>
      <p:ext uri="{BB962C8B-B14F-4D97-AF65-F5344CB8AC3E}">
        <p14:creationId xmlns:p14="http://schemas.microsoft.com/office/powerpoint/2010/main" val="38708089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B95F3E8-6E17-0B0A-1D66-CC8BDF052AD4}"/>
              </a:ext>
            </a:extLst>
          </p:cNvPr>
          <p:cNvSpPr txBox="1">
            <a:spLocks/>
          </p:cNvSpPr>
          <p:nvPr/>
        </p:nvSpPr>
        <p:spPr>
          <a:xfrm>
            <a:off x="1351429" y="2028476"/>
            <a:ext cx="9500347" cy="3646183"/>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r>
              <a:rPr lang="en-US" noProof="1"/>
              <a:t>Open source.</a:t>
            </a:r>
          </a:p>
          <a:p>
            <a:pPr algn="just"/>
            <a:r>
              <a:rPr lang="en-US" noProof="1"/>
              <a:t>Supports many languages.</a:t>
            </a:r>
          </a:p>
          <a:p>
            <a:pPr algn="just"/>
            <a:r>
              <a:rPr lang="en-US" noProof="1"/>
              <a:t>Suppurts many browsers.</a:t>
            </a:r>
          </a:p>
          <a:p>
            <a:pPr algn="just"/>
            <a:r>
              <a:rPr lang="en-US" noProof="1"/>
              <a:t>Supports many operating systems.</a:t>
            </a:r>
          </a:p>
          <a:p>
            <a:pPr algn="just"/>
            <a:r>
              <a:rPr lang="en-US" noProof="1"/>
              <a:t>Flexible.</a:t>
            </a:r>
            <a:endParaRPr lang="en-US" dirty="0"/>
          </a:p>
          <a:p>
            <a:pPr algn="just"/>
            <a:endParaRPr lang="fa-IR" noProof="1"/>
          </a:p>
        </p:txBody>
      </p:sp>
      <p:sp>
        <p:nvSpPr>
          <p:cNvPr id="4" name="Title 1">
            <a:extLst>
              <a:ext uri="{FF2B5EF4-FFF2-40B4-BE49-F238E27FC236}">
                <a16:creationId xmlns:a16="http://schemas.microsoft.com/office/drawing/2014/main" id="{D343AA68-CF47-4849-5802-127B3FBBE1C3}"/>
              </a:ext>
            </a:extLst>
          </p:cNvPr>
          <p:cNvSpPr txBox="1">
            <a:spLocks/>
          </p:cNvSpPr>
          <p:nvPr/>
        </p:nvSpPr>
        <p:spPr>
          <a:xfrm>
            <a:off x="3294530" y="478186"/>
            <a:ext cx="6293223" cy="2222641"/>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t>Selenium main features </a:t>
            </a:r>
          </a:p>
        </p:txBody>
      </p:sp>
    </p:spTree>
    <p:extLst>
      <p:ext uri="{BB962C8B-B14F-4D97-AF65-F5344CB8AC3E}">
        <p14:creationId xmlns:p14="http://schemas.microsoft.com/office/powerpoint/2010/main" val="38035649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CD952BD-EA1D-CD79-4521-072997BC3389}"/>
              </a:ext>
            </a:extLst>
          </p:cNvPr>
          <p:cNvPicPr>
            <a:picLocks noChangeAspect="1"/>
          </p:cNvPicPr>
          <p:nvPr/>
        </p:nvPicPr>
        <p:blipFill>
          <a:blip r:embed="rId2"/>
          <a:stretch>
            <a:fillRect/>
          </a:stretch>
        </p:blipFill>
        <p:spPr>
          <a:xfrm>
            <a:off x="878541" y="242047"/>
            <a:ext cx="10434918" cy="5869641"/>
          </a:xfrm>
          <a:prstGeom prst="rect">
            <a:avLst/>
          </a:prstGeom>
        </p:spPr>
      </p:pic>
      <p:sp>
        <p:nvSpPr>
          <p:cNvPr id="4" name="Rectangle 3">
            <a:extLst>
              <a:ext uri="{FF2B5EF4-FFF2-40B4-BE49-F238E27FC236}">
                <a16:creationId xmlns:a16="http://schemas.microsoft.com/office/drawing/2014/main" id="{3B072782-02F7-0CF8-6A37-ED758875A54B}"/>
              </a:ext>
            </a:extLst>
          </p:cNvPr>
          <p:cNvSpPr/>
          <p:nvPr/>
        </p:nvSpPr>
        <p:spPr>
          <a:xfrm>
            <a:off x="5728447" y="1290918"/>
            <a:ext cx="1627094" cy="4249270"/>
          </a:xfrm>
          <a:prstGeom prst="rect">
            <a:avLst/>
          </a:prstGeom>
          <a:solidFill>
            <a:srgbClr val="1ACEE6">
              <a:alpha val="12941"/>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71788130"/>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1847</TotalTime>
  <Words>1264</Words>
  <Application>Microsoft Office PowerPoint</Application>
  <PresentationFormat>Widescreen</PresentationFormat>
  <Paragraphs>125</Paragraphs>
  <Slides>21</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Calibri Light</vt:lpstr>
      <vt:lpstr>Google Sans</vt:lpstr>
      <vt:lpstr>Retrospect</vt:lpstr>
      <vt:lpstr>GUI Testing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Write Test Selenium</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GUI Testing</dc:title>
  <dc:creator>ftmh</dc:creator>
  <cp:lastModifiedBy>Morteza Zakeri</cp:lastModifiedBy>
  <cp:revision>16</cp:revision>
  <dcterms:created xsi:type="dcterms:W3CDTF">2024-03-28T12:55:59Z</dcterms:created>
  <dcterms:modified xsi:type="dcterms:W3CDTF">2024-03-29T21:18:55Z</dcterms:modified>
</cp:coreProperties>
</file>

<file path=docProps/thumbnail.jpeg>
</file>